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357" r:id="rId3"/>
    <p:sldId id="358" r:id="rId4"/>
    <p:sldId id="314" r:id="rId5"/>
    <p:sldId id="348" r:id="rId6"/>
    <p:sldId id="319" r:id="rId7"/>
    <p:sldId id="304" r:id="rId8"/>
    <p:sldId id="347" r:id="rId9"/>
    <p:sldId id="337" r:id="rId10"/>
    <p:sldId id="341" r:id="rId11"/>
    <p:sldId id="342" r:id="rId12"/>
    <p:sldId id="346" r:id="rId13"/>
    <p:sldId id="264" r:id="rId14"/>
    <p:sldId id="291" r:id="rId15"/>
    <p:sldId id="283" r:id="rId16"/>
    <p:sldId id="303" r:id="rId17"/>
    <p:sldId id="284" r:id="rId18"/>
    <p:sldId id="285" r:id="rId19"/>
    <p:sldId id="286" r:id="rId20"/>
    <p:sldId id="297" r:id="rId21"/>
    <p:sldId id="359" r:id="rId22"/>
    <p:sldId id="300" r:id="rId23"/>
    <p:sldId id="301" r:id="rId24"/>
    <p:sldId id="322" r:id="rId25"/>
    <p:sldId id="323" r:id="rId26"/>
    <p:sldId id="326" r:id="rId27"/>
    <p:sldId id="302" r:id="rId28"/>
    <p:sldId id="324" r:id="rId29"/>
    <p:sldId id="325" r:id="rId30"/>
    <p:sldId id="327" r:id="rId31"/>
    <p:sldId id="328" r:id="rId32"/>
    <p:sldId id="329" r:id="rId33"/>
    <p:sldId id="331" r:id="rId34"/>
    <p:sldId id="332" r:id="rId35"/>
    <p:sldId id="333" r:id="rId36"/>
    <p:sldId id="334" r:id="rId37"/>
    <p:sldId id="330" r:id="rId38"/>
    <p:sldId id="335" r:id="rId39"/>
    <p:sldId id="336" r:id="rId40"/>
    <p:sldId id="305" r:id="rId41"/>
    <p:sldId id="266" r:id="rId42"/>
    <p:sldId id="270" r:id="rId43"/>
    <p:sldId id="271" r:id="rId44"/>
    <p:sldId id="272" r:id="rId45"/>
    <p:sldId id="275" r:id="rId46"/>
    <p:sldId id="274" r:id="rId47"/>
    <p:sldId id="281" r:id="rId48"/>
    <p:sldId id="320" r:id="rId49"/>
    <p:sldId id="280" r:id="rId50"/>
    <p:sldId id="276" r:id="rId51"/>
    <p:sldId id="353" r:id="rId52"/>
    <p:sldId id="355" r:id="rId53"/>
    <p:sldId id="354" r:id="rId54"/>
    <p:sldId id="279" r:id="rId55"/>
    <p:sldId id="288" r:id="rId56"/>
    <p:sldId id="289" r:id="rId57"/>
    <p:sldId id="290" r:id="rId58"/>
    <p:sldId id="321" r:id="rId59"/>
    <p:sldId id="360" r:id="rId60"/>
    <p:sldId id="351" r:id="rId61"/>
    <p:sldId id="352" r:id="rId62"/>
    <p:sldId id="356" r:id="rId63"/>
    <p:sldId id="315" r:id="rId64"/>
    <p:sldId id="361" r:id="rId65"/>
    <p:sldId id="362" r:id="rId66"/>
    <p:sldId id="317" r:id="rId67"/>
    <p:sldId id="316" r:id="rId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2"/>
    <p:restoredTop sz="94547"/>
  </p:normalViewPr>
  <p:slideViewPr>
    <p:cSldViewPr snapToGrid="0">
      <p:cViewPr varScale="1">
        <p:scale>
          <a:sx n="102" d="100"/>
          <a:sy n="102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7B7A8-F133-1348-BCF7-7DD3129F1FD2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47B1A-3E6B-8742-960E-30D543CF4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82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58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14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4BCBB-6A56-65C9-DE34-DC56BB0D5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1B6624-5D32-C295-9C16-250576C11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E97450-CF3B-9A23-C395-B989BE42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501435-244D-E7DF-7FE8-72C804A6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9FD0B2-1A8F-F520-D7C5-AF692E25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7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6C94E-96C5-8AEE-6E6F-DA55E2FD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5351D2-75DA-D379-E7E8-A600C33EF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621830-BC6B-A096-9B94-747DD0A3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766EC-06E6-595C-98FE-A11CE38C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6C09A8-836F-B457-B2F2-BCD7A3B9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43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75B8B2-4199-6054-6F3C-A9A23CB38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9212BF-B35D-0903-C71D-C833DEFCB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B4147-8235-1467-35DE-87936EB0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4C24E0-7873-41BD-D92C-D92C4A2D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A5DB8-D9D4-46B2-CCCA-80A995D6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41054-2BC6-415C-C1F6-E00F4F2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B2D7E-B83D-F284-72C5-24DE7A47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5BEB3-2DAF-6967-F96F-79BC81CB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E1C037-387F-6B1A-E0CF-F845F2ED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FB764-3B87-F6A6-E0B8-4D6C0CE7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0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F8401-6816-48D8-B7F3-E67E177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B6A1BE-C4C6-8460-5F60-CC79144B5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C6BA6-E3A7-668E-5124-71C6079B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48634B-40BC-488A-DCC5-F280515A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3CEB7A-79D0-7D9B-8B1E-6D020700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18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1F41A-87D2-B1EB-3407-CC276AAF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5C14B-A07E-C026-9CCE-A8FFDD4E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F8387C-691A-2200-9BEB-D717C83D8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83770B-569E-8BB9-FB6B-3592C6F7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786218-1800-1E9F-60B5-3F446513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8CC3C9-6D3A-C732-28EA-09BC3680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66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8469B-5FEB-C80C-D5DB-5CE5B729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12D485-8C8C-EAD2-512C-562FED1AC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7B801-7846-FD64-B473-86838D48F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E7334-477F-4113-88C0-449AE1873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CB7F5D-8C8C-DE40-818B-33F4F7F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364DFDD-3D7D-D488-B14E-0D8735F4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5690D5-2C86-C989-927A-44A21A56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C1D07E-5EB2-DFDB-F8A7-2F64203B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45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CAD77-9BA5-7EC3-1678-2E5F5C8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12C1A5-2B57-50E2-155C-6759930D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55CB86-A07B-BF47-F7CB-DB2574FE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FBF7D7-4467-9E69-9373-F048C89D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7F3EAF-9370-AC90-52D4-CB72F06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2177A-FC53-5B58-38AB-749AB3C9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12323E-0810-23CB-9418-06FCE541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9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FCFE-88DA-3AEB-7B0D-57F2D87F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AD93AB-2FA6-1BCE-5325-B4476FE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A5A156-6EB1-23D7-4075-61B3A36FD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B5F5C8-F276-4E27-8204-FAC52D7F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061A4E-6D43-2432-0F63-C00D07EB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AD19E9-B5F1-0FAA-846B-AF9BB015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5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8B132-823E-2182-0930-3F55509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10B50E-4477-E366-5027-F2763A66D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78CD46-9A76-4E56-51F9-88B9F73E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3CE440-1920-0912-04B2-667C293D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13CA35-5BD7-7DFE-74C4-B1E1AFC2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49B596-C3AF-6550-1550-C3A412F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5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41660B-D992-2140-700C-CBA3C0B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E418-CE56-CAFF-E81C-44C885F4D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BE8F0-FED8-A583-E8C4-E218B5FC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42387-43E7-D445-A708-8C347BA73BA4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374D8-1B2F-2BD8-C271-0B8F1BFE2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1BD7C-8A81-AD95-F533-A522EE7D5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02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12.t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067E9A2-CAE7-A3F4-1422-0329B47F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01" t="4235" r="37614" b="68896"/>
          <a:stretch/>
        </p:blipFill>
        <p:spPr>
          <a:xfrm>
            <a:off x="0" y="1"/>
            <a:ext cx="6996804" cy="39050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F926BD-7230-6DC9-92FF-0CC1FB0D2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75734"/>
            <a:ext cx="9144000" cy="943408"/>
          </a:xfrm>
          <a:noFill/>
        </p:spPr>
        <p:txBody>
          <a:bodyPr>
            <a:normAutofit fontScale="90000"/>
          </a:bodyPr>
          <a:lstStyle/>
          <a:p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3CB13D-6BF9-1D17-5A86-F897D1741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772" y="5619142"/>
            <a:ext cx="5576455" cy="1458335"/>
          </a:xfrm>
          <a:noFill/>
        </p:spPr>
        <p:txBody>
          <a:bodyPr>
            <a:normAutofit/>
          </a:bodyPr>
          <a:lstStyle/>
          <a:p>
            <a:r>
              <a:rPr lang="de-DE" sz="2000" dirty="0" err="1"/>
              <a:t>Measured</a:t>
            </a:r>
            <a:r>
              <a:rPr lang="de-DE" sz="2000" dirty="0"/>
              <a:t> </a:t>
            </a:r>
            <a:r>
              <a:rPr lang="de-DE" sz="2000" dirty="0" err="1"/>
              <a:t>arrays</a:t>
            </a:r>
            <a:r>
              <a:rPr lang="de-DE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128 x 0.5 x 0.5 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– ‘Array1‘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128 x 0.25 x 0.5 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- ‘Array3‘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EF5C42-539F-F58A-F4B6-E0ABED22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39" y="1266803"/>
            <a:ext cx="4878035" cy="14909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43591E-83BC-F484-E760-0BD40AFAE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658" y="686013"/>
            <a:ext cx="873521" cy="8733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822644-081A-A0A5-A34F-0E1A748F8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123" y="2640967"/>
            <a:ext cx="1925877" cy="6127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B42A1E-2AB0-8E23-8F2F-E103FA0FF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330" y="322239"/>
            <a:ext cx="2217722" cy="10747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A73D75-83EB-9B5F-7D67-853A651B879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538" y="686013"/>
            <a:ext cx="2594626" cy="5500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6EA2E2A-86B9-08D4-2819-5AC9DC67F5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1775" y="2853921"/>
            <a:ext cx="1572797" cy="10747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C236ACC-FC37-B814-F302-5D0534110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028" y="2519338"/>
            <a:ext cx="2525646" cy="107474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C76C1F2-67E1-09D4-D5C7-D47DDFC29ED4}"/>
              </a:ext>
            </a:extLst>
          </p:cNvPr>
          <p:cNvSpPr txBox="1"/>
          <p:nvPr/>
        </p:nvSpPr>
        <p:spPr>
          <a:xfrm>
            <a:off x="0" y="6516129"/>
            <a:ext cx="336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Stéphane </a:t>
            </a:r>
            <a:r>
              <a:rPr lang="de-DE" dirty="0" err="1"/>
              <a:t>Higueret</a:t>
            </a:r>
            <a:r>
              <a:rPr lang="de-DE" dirty="0"/>
              <a:t>, Nico Brosda</a:t>
            </a:r>
          </a:p>
        </p:txBody>
      </p:sp>
    </p:spTree>
    <p:extLst>
      <p:ext uri="{BB962C8B-B14F-4D97-AF65-F5344CB8AC3E}">
        <p14:creationId xmlns:p14="http://schemas.microsoft.com/office/powerpoint/2010/main" val="321551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9A81E-4FD3-69D7-57BB-363FAE5B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7351DF9-2865-1C50-F31C-BE0F130D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95AF27D-8233-6585-13ED-989AEFFA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8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C5DE5-89A9-7591-20C7-B099519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Ratios</a:t>
            </a:r>
            <a:r>
              <a:rPr lang="de-DE" dirty="0"/>
              <a:t> and netto </a:t>
            </a:r>
            <a:r>
              <a:rPr lang="de-DE" dirty="0" err="1"/>
              <a:t>signal</a:t>
            </a:r>
            <a:endParaRPr lang="de-DE" dirty="0"/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1BE8121-50B9-3616-3054-09D3580D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215"/>
            <a:ext cx="6096000" cy="475622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D5378FC-F23A-3245-DBD5-1DC68990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54" y="1545215"/>
            <a:ext cx="6112746" cy="47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1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24FD2-23DE-2088-5581-1EF193AF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array</a:t>
            </a:r>
            <a:r>
              <a:rPr lang="de-DE" dirty="0"/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9F9F5D-10B1-AB5B-2CB2-73AA437D75B6}"/>
              </a:ext>
            </a:extLst>
          </p:cNvPr>
          <p:cNvSpPr txBox="1"/>
          <p:nvPr/>
        </p:nvSpPr>
        <p:spPr>
          <a:xfrm>
            <a:off x="0" y="1678207"/>
            <a:ext cx="48863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expect</a:t>
            </a:r>
            <a:r>
              <a:rPr lang="de-DE" sz="2400" dirty="0"/>
              <a:t> a </a:t>
            </a:r>
            <a:r>
              <a:rPr lang="de-DE" sz="2400" dirty="0" err="1"/>
              <a:t>ratio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</a:p>
          <a:p>
            <a:r>
              <a:rPr lang="de-DE" sz="2400" dirty="0"/>
              <a:t>0.17 / 0.4 = 2,35</a:t>
            </a:r>
          </a:p>
          <a:p>
            <a:r>
              <a:rPr lang="de-DE" sz="2400" dirty="0"/>
              <a:t>(The </a:t>
            </a:r>
            <a:r>
              <a:rPr lang="de-DE" sz="2400" dirty="0" err="1"/>
              <a:t>diodes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half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, but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active</a:t>
            </a:r>
            <a:r>
              <a:rPr lang="de-DE" sz="2400" dirty="0"/>
              <a:t> </a:t>
            </a:r>
            <a:r>
              <a:rPr lang="de-DE" sz="2400" dirty="0" err="1"/>
              <a:t>area</a:t>
            </a:r>
            <a:endParaRPr lang="de-DE" sz="2400" dirty="0"/>
          </a:p>
          <a:p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smaller</a:t>
            </a:r>
            <a:r>
              <a:rPr lang="de-DE" sz="2400" dirty="0"/>
              <a:t> </a:t>
            </a:r>
            <a:r>
              <a:rPr lang="de-DE" sz="2400" dirty="0" err="1"/>
              <a:t>than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diodes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2 V </a:t>
            </a:r>
            <a:r>
              <a:rPr lang="de-DE" sz="2400" dirty="0" err="1"/>
              <a:t>seem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fit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expectation</a:t>
            </a:r>
            <a:r>
              <a:rPr lang="de-DE" sz="2400" dirty="0"/>
              <a:t>, </a:t>
            </a:r>
            <a:r>
              <a:rPr lang="de-DE" sz="2400" dirty="0" err="1"/>
              <a:t>sadly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cannot</a:t>
            </a:r>
            <a:r>
              <a:rPr lang="de-DE" sz="2400" dirty="0"/>
              <a:t> 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trend</a:t>
            </a:r>
            <a:r>
              <a:rPr lang="de-DE" sz="2400" dirty="0"/>
              <a:t> </a:t>
            </a:r>
            <a:r>
              <a:rPr lang="de-DE" sz="2400" dirty="0" err="1"/>
              <a:t>continues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might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conclusions</a:t>
            </a:r>
            <a:r>
              <a:rPr lang="de-DE" sz="2400" dirty="0"/>
              <a:t> </a:t>
            </a:r>
            <a:r>
              <a:rPr lang="de-DE" sz="2400" dirty="0" err="1"/>
              <a:t>concerning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effective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active</a:t>
            </a:r>
            <a:r>
              <a:rPr lang="de-DE" sz="2400" dirty="0"/>
              <a:t> </a:t>
            </a:r>
            <a:r>
              <a:rPr lang="de-DE" sz="2400" dirty="0" err="1"/>
              <a:t>area</a:t>
            </a:r>
            <a:r>
              <a:rPr lang="de-DE" sz="2400" dirty="0"/>
              <a:t> </a:t>
            </a:r>
            <a:r>
              <a:rPr lang="de-DE" sz="2400" dirty="0" err="1"/>
              <a:t>inside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sample!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850D466-7FC5-CC4A-E974-08C2F03A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63" y="1392063"/>
            <a:ext cx="7005637" cy="54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1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0FC2E-DECE-8758-D6A8-8F35F0BE8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– Array 1</a:t>
            </a:r>
          </a:p>
        </p:txBody>
      </p:sp>
    </p:spTree>
    <p:extLst>
      <p:ext uri="{BB962C8B-B14F-4D97-AF65-F5344CB8AC3E}">
        <p14:creationId xmlns:p14="http://schemas.microsoft.com/office/powerpoint/2010/main" val="418659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7E826-5E2A-5E24-FA0A-5C1A3878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subtracted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161012-80C2-6E3E-F98C-6FB3BBEA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8" y="1690688"/>
            <a:ext cx="5631542" cy="43732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D017FED-9F70-029F-5E4D-079EE077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599601" cy="4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62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0002-CA06-B416-87BE-3634A5AE0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Fanout</a:t>
            </a:r>
            <a:r>
              <a:rPr lang="de-DE" dirty="0"/>
              <a:t> (</a:t>
            </a:r>
            <a:r>
              <a:rPr lang="de-DE" dirty="0" err="1"/>
              <a:t>old</a:t>
            </a:r>
            <a:r>
              <a:rPr lang="de-DE" dirty="0"/>
              <a:t>)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(</a:t>
            </a:r>
            <a:r>
              <a:rPr lang="de-DE" dirty="0" err="1"/>
              <a:t>new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620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61D9C-CD25-7B62-B489-5E8C6640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concept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5EED8-768E-847C-F765-4E88118A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56050" y="2646737"/>
            <a:ext cx="4053650" cy="214155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EDCC7D-C994-A563-590A-4FEC35A6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5" y="5489786"/>
            <a:ext cx="2141552" cy="13468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AC184A5-3D72-E396-D1B4-6DD7972A3703}"/>
              </a:ext>
            </a:extLst>
          </p:cNvPr>
          <p:cNvSpPr txBox="1"/>
          <p:nvPr/>
        </p:nvSpPr>
        <p:spPr>
          <a:xfrm>
            <a:off x="191728" y="1506023"/>
            <a:ext cx="259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Previous</a:t>
            </a:r>
            <a:r>
              <a:rPr lang="de-DE" u="sng" dirty="0"/>
              <a:t> 64 </a:t>
            </a:r>
            <a:r>
              <a:rPr lang="de-DE" u="sng" dirty="0" err="1"/>
              <a:t>diode</a:t>
            </a:r>
            <a:r>
              <a:rPr lang="de-DE" u="sng" dirty="0"/>
              <a:t> </a:t>
            </a:r>
            <a:r>
              <a:rPr lang="de-DE" u="sng" dirty="0" err="1"/>
              <a:t>arrays</a:t>
            </a:r>
            <a:endParaRPr lang="de-DE" u="sng" dirty="0"/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4BC27730-6B1F-0626-F147-93FE683257EF}"/>
              </a:ext>
            </a:extLst>
          </p:cNvPr>
          <p:cNvSpPr txBox="1"/>
          <p:nvPr/>
        </p:nvSpPr>
        <p:spPr>
          <a:xfrm>
            <a:off x="3922228" y="1538586"/>
            <a:ext cx="807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 err="1"/>
              <a:t>Masks</a:t>
            </a:r>
            <a:r>
              <a:rPr lang="fr-FR" u="sng" dirty="0"/>
              <a:t> of new </a:t>
            </a:r>
            <a:r>
              <a:rPr lang="fr-FR" u="sng" dirty="0" err="1"/>
              <a:t>array</a:t>
            </a:r>
            <a:r>
              <a:rPr lang="fr-FR" u="sng" dirty="0"/>
              <a:t> </a:t>
            </a:r>
            <a:r>
              <a:rPr lang="fr-FR" u="sng" dirty="0" err="1"/>
              <a:t>generation</a:t>
            </a:r>
            <a:r>
              <a:rPr lang="fr-FR" u="sng" dirty="0"/>
              <a:t> – no </a:t>
            </a:r>
            <a:r>
              <a:rPr lang="fr-FR" u="sng" dirty="0" err="1"/>
              <a:t>fanout</a:t>
            </a:r>
            <a:r>
              <a:rPr lang="fr-FR" u="sng" dirty="0"/>
              <a:t> on </a:t>
            </a:r>
            <a:r>
              <a:rPr lang="fr-FR" u="sng" dirty="0" err="1"/>
              <a:t>GaN</a:t>
            </a:r>
            <a:r>
              <a:rPr lang="fr-FR" u="sng" dirty="0"/>
              <a:t> </a:t>
            </a:r>
            <a:r>
              <a:rPr lang="fr-FR" u="sng" dirty="0" err="1"/>
              <a:t>sample</a:t>
            </a:r>
            <a:r>
              <a:rPr lang="fr-FR" u="sng" dirty="0"/>
              <a:t>, direct bonding to PCB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297DF09-E71C-DC64-E0CE-56EA38C226FC}"/>
              </a:ext>
            </a:extLst>
          </p:cNvPr>
          <p:cNvSpPr/>
          <p:nvPr/>
        </p:nvSpPr>
        <p:spPr>
          <a:xfrm>
            <a:off x="4530473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25F1538-2816-6EAC-4366-2EE4CE2E6584}"/>
              </a:ext>
            </a:extLst>
          </p:cNvPr>
          <p:cNvSpPr/>
          <p:nvPr/>
        </p:nvSpPr>
        <p:spPr>
          <a:xfrm>
            <a:off x="5085082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342EF9B-0C06-BD2C-4B13-5E1CC9EBE96F}"/>
              </a:ext>
            </a:extLst>
          </p:cNvPr>
          <p:cNvSpPr/>
          <p:nvPr/>
        </p:nvSpPr>
        <p:spPr>
          <a:xfrm>
            <a:off x="5639690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6EBA827-E37B-B2A1-3656-2629B096BF4D}"/>
              </a:ext>
            </a:extLst>
          </p:cNvPr>
          <p:cNvSpPr/>
          <p:nvPr/>
        </p:nvSpPr>
        <p:spPr>
          <a:xfrm>
            <a:off x="6194299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ED0C7D5-08B8-5C16-460A-9B29EB2EFB4A}"/>
              </a:ext>
            </a:extLst>
          </p:cNvPr>
          <p:cNvSpPr/>
          <p:nvPr/>
        </p:nvSpPr>
        <p:spPr>
          <a:xfrm>
            <a:off x="6748907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44740D-C19B-FC7C-7A43-41136EFC0BFD}"/>
              </a:ext>
            </a:extLst>
          </p:cNvPr>
          <p:cNvSpPr/>
          <p:nvPr/>
        </p:nvSpPr>
        <p:spPr>
          <a:xfrm>
            <a:off x="7303516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277BB30-FF6C-8463-4AFA-333426CA37B8}"/>
              </a:ext>
            </a:extLst>
          </p:cNvPr>
          <p:cNvSpPr/>
          <p:nvPr/>
        </p:nvSpPr>
        <p:spPr>
          <a:xfrm>
            <a:off x="7858125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5574736-3663-9E34-EDF3-C3AEAB2D5437}"/>
              </a:ext>
            </a:extLst>
          </p:cNvPr>
          <p:cNvSpPr/>
          <p:nvPr/>
        </p:nvSpPr>
        <p:spPr>
          <a:xfrm>
            <a:off x="8412733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E7F49534-D3EF-E1C4-0035-0F9FEE4F2D06}"/>
              </a:ext>
            </a:extLst>
          </p:cNvPr>
          <p:cNvSpPr/>
          <p:nvPr/>
        </p:nvSpPr>
        <p:spPr>
          <a:xfrm>
            <a:off x="8967342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92995D2-34EE-6636-304D-926925AB9FA1}"/>
              </a:ext>
            </a:extLst>
          </p:cNvPr>
          <p:cNvSpPr/>
          <p:nvPr/>
        </p:nvSpPr>
        <p:spPr>
          <a:xfrm>
            <a:off x="9521950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A2013773-3B81-E6D0-06AC-269857E90E6B}"/>
              </a:ext>
            </a:extLst>
          </p:cNvPr>
          <p:cNvSpPr/>
          <p:nvPr/>
        </p:nvSpPr>
        <p:spPr>
          <a:xfrm>
            <a:off x="10076559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A0B2FAE8-0D91-B21B-29E6-CA2EC3756325}"/>
              </a:ext>
            </a:extLst>
          </p:cNvPr>
          <p:cNvSpPr/>
          <p:nvPr/>
        </p:nvSpPr>
        <p:spPr>
          <a:xfrm>
            <a:off x="10631168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BEA3CD54-4989-0623-25C0-80E77634B163}"/>
              </a:ext>
            </a:extLst>
          </p:cNvPr>
          <p:cNvSpPr/>
          <p:nvPr/>
        </p:nvSpPr>
        <p:spPr>
          <a:xfrm>
            <a:off x="4670114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E95DF18-D8BA-EC98-BEAC-A238C0D8D256}"/>
              </a:ext>
            </a:extLst>
          </p:cNvPr>
          <p:cNvSpPr/>
          <p:nvPr/>
        </p:nvSpPr>
        <p:spPr>
          <a:xfrm>
            <a:off x="5227356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ECA0D3F5-7105-FFB7-97B3-27284BC50CD3}"/>
              </a:ext>
            </a:extLst>
          </p:cNvPr>
          <p:cNvSpPr/>
          <p:nvPr/>
        </p:nvSpPr>
        <p:spPr>
          <a:xfrm>
            <a:off x="5772740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84D641CC-BD6A-2443-2AE0-6227A19D1D47}"/>
              </a:ext>
            </a:extLst>
          </p:cNvPr>
          <p:cNvSpPr/>
          <p:nvPr/>
        </p:nvSpPr>
        <p:spPr>
          <a:xfrm>
            <a:off x="6329982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AA6D6A1-035E-E536-ABBE-210FC951BD42}"/>
              </a:ext>
            </a:extLst>
          </p:cNvPr>
          <p:cNvSpPr/>
          <p:nvPr/>
        </p:nvSpPr>
        <p:spPr>
          <a:xfrm>
            <a:off x="6887224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1FCE939-ADB4-78E1-EC90-249655EED7D5}"/>
              </a:ext>
            </a:extLst>
          </p:cNvPr>
          <p:cNvSpPr/>
          <p:nvPr/>
        </p:nvSpPr>
        <p:spPr>
          <a:xfrm>
            <a:off x="7444466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3CB26D2D-3028-DB16-17B8-8406BFEDB602}"/>
              </a:ext>
            </a:extLst>
          </p:cNvPr>
          <p:cNvSpPr/>
          <p:nvPr/>
        </p:nvSpPr>
        <p:spPr>
          <a:xfrm>
            <a:off x="7989849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9F987E32-2ED7-6B8B-7921-9848522E8838}"/>
              </a:ext>
            </a:extLst>
          </p:cNvPr>
          <p:cNvSpPr/>
          <p:nvPr/>
        </p:nvSpPr>
        <p:spPr>
          <a:xfrm>
            <a:off x="8547091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406E87FE-75B0-2E5C-498C-9440DC7E97C4}"/>
              </a:ext>
            </a:extLst>
          </p:cNvPr>
          <p:cNvSpPr/>
          <p:nvPr/>
        </p:nvSpPr>
        <p:spPr>
          <a:xfrm>
            <a:off x="9116197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AE683ED7-D40F-C9C3-53B6-10A2A3D765A7}"/>
              </a:ext>
            </a:extLst>
          </p:cNvPr>
          <p:cNvSpPr/>
          <p:nvPr/>
        </p:nvSpPr>
        <p:spPr>
          <a:xfrm>
            <a:off x="9673439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483558B7-F11B-8061-3E2E-5481FE386D72}"/>
              </a:ext>
            </a:extLst>
          </p:cNvPr>
          <p:cNvSpPr/>
          <p:nvPr/>
        </p:nvSpPr>
        <p:spPr>
          <a:xfrm>
            <a:off x="10218823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70FB2C98-012E-33A0-E6AF-12D2B9A4AFE7}"/>
              </a:ext>
            </a:extLst>
          </p:cNvPr>
          <p:cNvSpPr/>
          <p:nvPr/>
        </p:nvSpPr>
        <p:spPr>
          <a:xfrm>
            <a:off x="10776065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 30">
            <a:extLst>
              <a:ext uri="{FF2B5EF4-FFF2-40B4-BE49-F238E27FC236}">
                <a16:creationId xmlns:a16="http://schemas.microsoft.com/office/drawing/2014/main" id="{71F00011-0211-7CDE-DC3C-8621F849040E}"/>
              </a:ext>
            </a:extLst>
          </p:cNvPr>
          <p:cNvSpPr/>
          <p:nvPr/>
        </p:nvSpPr>
        <p:spPr>
          <a:xfrm>
            <a:off x="4575207" y="281596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orme libre 31">
            <a:extLst>
              <a:ext uri="{FF2B5EF4-FFF2-40B4-BE49-F238E27FC236}">
                <a16:creationId xmlns:a16="http://schemas.microsoft.com/office/drawing/2014/main" id="{9B76A832-7736-3200-44EE-47A52F906EA8}"/>
              </a:ext>
            </a:extLst>
          </p:cNvPr>
          <p:cNvSpPr/>
          <p:nvPr/>
        </p:nvSpPr>
        <p:spPr>
          <a:xfrm>
            <a:off x="5185117" y="278100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orme libre 32">
            <a:extLst>
              <a:ext uri="{FF2B5EF4-FFF2-40B4-BE49-F238E27FC236}">
                <a16:creationId xmlns:a16="http://schemas.microsoft.com/office/drawing/2014/main" id="{84E2C1F5-7E35-8EE6-AF7E-6147CA3FB13A}"/>
              </a:ext>
            </a:extLst>
          </p:cNvPr>
          <p:cNvSpPr/>
          <p:nvPr/>
        </p:nvSpPr>
        <p:spPr>
          <a:xfrm>
            <a:off x="5727864" y="277323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orme libre 33">
            <a:extLst>
              <a:ext uri="{FF2B5EF4-FFF2-40B4-BE49-F238E27FC236}">
                <a16:creationId xmlns:a16="http://schemas.microsoft.com/office/drawing/2014/main" id="{3712F5C3-3885-DD55-4103-EDB1FBB5EDF3}"/>
              </a:ext>
            </a:extLst>
          </p:cNvPr>
          <p:cNvSpPr/>
          <p:nvPr/>
        </p:nvSpPr>
        <p:spPr>
          <a:xfrm>
            <a:off x="6279220" y="277323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 34">
            <a:extLst>
              <a:ext uri="{FF2B5EF4-FFF2-40B4-BE49-F238E27FC236}">
                <a16:creationId xmlns:a16="http://schemas.microsoft.com/office/drawing/2014/main" id="{102D13E0-0731-B2C0-EF4F-29A56DD84E5F}"/>
              </a:ext>
            </a:extLst>
          </p:cNvPr>
          <p:cNvSpPr/>
          <p:nvPr/>
        </p:nvSpPr>
        <p:spPr>
          <a:xfrm>
            <a:off x="6822675" y="2769347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rme libre 35">
            <a:extLst>
              <a:ext uri="{FF2B5EF4-FFF2-40B4-BE49-F238E27FC236}">
                <a16:creationId xmlns:a16="http://schemas.microsoft.com/office/drawing/2014/main" id="{90AD6A4B-6966-B6A0-C301-9B77E091F400}"/>
              </a:ext>
            </a:extLst>
          </p:cNvPr>
          <p:cNvSpPr/>
          <p:nvPr/>
        </p:nvSpPr>
        <p:spPr>
          <a:xfrm>
            <a:off x="7432585" y="2734387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orme libre 36">
            <a:extLst>
              <a:ext uri="{FF2B5EF4-FFF2-40B4-BE49-F238E27FC236}">
                <a16:creationId xmlns:a16="http://schemas.microsoft.com/office/drawing/2014/main" id="{750D0322-D5A7-D833-37EE-3B206EC983D3}"/>
              </a:ext>
            </a:extLst>
          </p:cNvPr>
          <p:cNvSpPr/>
          <p:nvPr/>
        </p:nvSpPr>
        <p:spPr>
          <a:xfrm>
            <a:off x="7975332" y="2726616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 37">
            <a:extLst>
              <a:ext uri="{FF2B5EF4-FFF2-40B4-BE49-F238E27FC236}">
                <a16:creationId xmlns:a16="http://schemas.microsoft.com/office/drawing/2014/main" id="{F21211D0-1694-9CA1-3223-C9DD19DEFD61}"/>
              </a:ext>
            </a:extLst>
          </p:cNvPr>
          <p:cNvSpPr/>
          <p:nvPr/>
        </p:nvSpPr>
        <p:spPr>
          <a:xfrm>
            <a:off x="8526688" y="2726616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 38">
            <a:extLst>
              <a:ext uri="{FF2B5EF4-FFF2-40B4-BE49-F238E27FC236}">
                <a16:creationId xmlns:a16="http://schemas.microsoft.com/office/drawing/2014/main" id="{D0116B25-DDFA-CE21-C74E-1D70B79EC28C}"/>
              </a:ext>
            </a:extLst>
          </p:cNvPr>
          <p:cNvSpPr/>
          <p:nvPr/>
        </p:nvSpPr>
        <p:spPr>
          <a:xfrm>
            <a:off x="9016745" y="2734387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libre 39">
            <a:extLst>
              <a:ext uri="{FF2B5EF4-FFF2-40B4-BE49-F238E27FC236}">
                <a16:creationId xmlns:a16="http://schemas.microsoft.com/office/drawing/2014/main" id="{61F0DD2B-2B56-7961-6548-7858B4F1C0CB}"/>
              </a:ext>
            </a:extLst>
          </p:cNvPr>
          <p:cNvSpPr/>
          <p:nvPr/>
        </p:nvSpPr>
        <p:spPr>
          <a:xfrm>
            <a:off x="9626654" y="2699426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40">
            <a:extLst>
              <a:ext uri="{FF2B5EF4-FFF2-40B4-BE49-F238E27FC236}">
                <a16:creationId xmlns:a16="http://schemas.microsoft.com/office/drawing/2014/main" id="{18A4836D-6E90-E5DC-FDF6-DD44230CFE43}"/>
              </a:ext>
            </a:extLst>
          </p:cNvPr>
          <p:cNvSpPr/>
          <p:nvPr/>
        </p:nvSpPr>
        <p:spPr>
          <a:xfrm>
            <a:off x="10169402" y="2691656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1">
            <a:extLst>
              <a:ext uri="{FF2B5EF4-FFF2-40B4-BE49-F238E27FC236}">
                <a16:creationId xmlns:a16="http://schemas.microsoft.com/office/drawing/2014/main" id="{CA394627-F925-44B2-BB8E-152D2CE6BA35}"/>
              </a:ext>
            </a:extLst>
          </p:cNvPr>
          <p:cNvSpPr/>
          <p:nvPr/>
        </p:nvSpPr>
        <p:spPr>
          <a:xfrm>
            <a:off x="10720758" y="2691655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DD965D-28A3-9F4E-68A0-FD464698F56B}"/>
              </a:ext>
            </a:extLst>
          </p:cNvPr>
          <p:cNvSpPr/>
          <p:nvPr/>
        </p:nvSpPr>
        <p:spPr>
          <a:xfrm>
            <a:off x="4371051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C32652-D83F-CFEF-8897-A151BF148F85}"/>
              </a:ext>
            </a:extLst>
          </p:cNvPr>
          <p:cNvSpPr/>
          <p:nvPr/>
        </p:nvSpPr>
        <p:spPr>
          <a:xfrm>
            <a:off x="492565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96C2DC-F09F-B6C5-A935-A631B923D7DE}"/>
              </a:ext>
            </a:extLst>
          </p:cNvPr>
          <p:cNvSpPr/>
          <p:nvPr/>
        </p:nvSpPr>
        <p:spPr>
          <a:xfrm>
            <a:off x="5480268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33F839-3E37-47AB-2DE3-610F69A6AFF6}"/>
              </a:ext>
            </a:extLst>
          </p:cNvPr>
          <p:cNvSpPr/>
          <p:nvPr/>
        </p:nvSpPr>
        <p:spPr>
          <a:xfrm>
            <a:off x="6034877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48F949-0748-1D78-E5D5-36BE66DAF0FD}"/>
              </a:ext>
            </a:extLst>
          </p:cNvPr>
          <p:cNvSpPr/>
          <p:nvPr/>
        </p:nvSpPr>
        <p:spPr>
          <a:xfrm>
            <a:off x="6589485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059549-6E79-3239-AA34-4FEF5D153B66}"/>
              </a:ext>
            </a:extLst>
          </p:cNvPr>
          <p:cNvSpPr/>
          <p:nvPr/>
        </p:nvSpPr>
        <p:spPr>
          <a:xfrm>
            <a:off x="7144094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701EE8-06E7-84E3-1306-7C1C16C5B5D2}"/>
              </a:ext>
            </a:extLst>
          </p:cNvPr>
          <p:cNvSpPr/>
          <p:nvPr/>
        </p:nvSpPr>
        <p:spPr>
          <a:xfrm>
            <a:off x="7698702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9AB386-B503-96F3-1823-EB8C3672611E}"/>
              </a:ext>
            </a:extLst>
          </p:cNvPr>
          <p:cNvSpPr/>
          <p:nvPr/>
        </p:nvSpPr>
        <p:spPr>
          <a:xfrm>
            <a:off x="8253311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992B03-0853-4D20-21B1-3BE34527E4BB}"/>
              </a:ext>
            </a:extLst>
          </p:cNvPr>
          <p:cNvSpPr/>
          <p:nvPr/>
        </p:nvSpPr>
        <p:spPr>
          <a:xfrm>
            <a:off x="880791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7AA126-8534-CEC9-A214-04210731DE1A}"/>
              </a:ext>
            </a:extLst>
          </p:cNvPr>
          <p:cNvSpPr/>
          <p:nvPr/>
        </p:nvSpPr>
        <p:spPr>
          <a:xfrm>
            <a:off x="935857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310A5A-3340-B0E0-14DF-A8B9CB348BB2}"/>
              </a:ext>
            </a:extLst>
          </p:cNvPr>
          <p:cNvSpPr/>
          <p:nvPr/>
        </p:nvSpPr>
        <p:spPr>
          <a:xfrm>
            <a:off x="9913188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37D0C5-69E5-273D-38C9-4A857FBE4B03}"/>
              </a:ext>
            </a:extLst>
          </p:cNvPr>
          <p:cNvSpPr/>
          <p:nvPr/>
        </p:nvSpPr>
        <p:spPr>
          <a:xfrm>
            <a:off x="10467797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A5E32D-CA5B-E1D6-BC29-00F8F30B9C40}"/>
              </a:ext>
            </a:extLst>
          </p:cNvPr>
          <p:cNvSpPr/>
          <p:nvPr/>
        </p:nvSpPr>
        <p:spPr>
          <a:xfrm>
            <a:off x="4506743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F5B56D-22A7-62EE-1CB5-2B796009660B}"/>
              </a:ext>
            </a:extLst>
          </p:cNvPr>
          <p:cNvSpPr/>
          <p:nvPr/>
        </p:nvSpPr>
        <p:spPr>
          <a:xfrm>
            <a:off x="5063985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ED2AAED-39EA-B936-B021-5796512310A4}"/>
              </a:ext>
            </a:extLst>
          </p:cNvPr>
          <p:cNvSpPr/>
          <p:nvPr/>
        </p:nvSpPr>
        <p:spPr>
          <a:xfrm>
            <a:off x="5609369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410041-07C6-8153-59C9-2A12E42E873A}"/>
              </a:ext>
            </a:extLst>
          </p:cNvPr>
          <p:cNvSpPr/>
          <p:nvPr/>
        </p:nvSpPr>
        <p:spPr>
          <a:xfrm>
            <a:off x="6166611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38EF0A-0459-60E6-195C-35C3C4DEF4F7}"/>
              </a:ext>
            </a:extLst>
          </p:cNvPr>
          <p:cNvSpPr/>
          <p:nvPr/>
        </p:nvSpPr>
        <p:spPr>
          <a:xfrm>
            <a:off x="6723853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6BB1A5-E217-CF88-28F9-27E86B42A2D2}"/>
              </a:ext>
            </a:extLst>
          </p:cNvPr>
          <p:cNvSpPr/>
          <p:nvPr/>
        </p:nvSpPr>
        <p:spPr>
          <a:xfrm>
            <a:off x="7281095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646A87-47D5-93C2-3BBD-0651ABF764A2}"/>
              </a:ext>
            </a:extLst>
          </p:cNvPr>
          <p:cNvSpPr/>
          <p:nvPr/>
        </p:nvSpPr>
        <p:spPr>
          <a:xfrm>
            <a:off x="7826479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CF942F-0DEE-629E-1F4D-3372A8A1088C}"/>
              </a:ext>
            </a:extLst>
          </p:cNvPr>
          <p:cNvSpPr/>
          <p:nvPr/>
        </p:nvSpPr>
        <p:spPr>
          <a:xfrm>
            <a:off x="8383720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9BD5791-73D7-2289-4D7E-D1DC2D314FAD}"/>
              </a:ext>
            </a:extLst>
          </p:cNvPr>
          <p:cNvSpPr/>
          <p:nvPr/>
        </p:nvSpPr>
        <p:spPr>
          <a:xfrm>
            <a:off x="8952826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6FE64E-8C69-FEE1-09AB-5F926AE9A16A}"/>
              </a:ext>
            </a:extLst>
          </p:cNvPr>
          <p:cNvSpPr/>
          <p:nvPr/>
        </p:nvSpPr>
        <p:spPr>
          <a:xfrm>
            <a:off x="9510068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B3E834-186D-D21C-0277-BD0CAB193938}"/>
              </a:ext>
            </a:extLst>
          </p:cNvPr>
          <p:cNvSpPr/>
          <p:nvPr/>
        </p:nvSpPr>
        <p:spPr>
          <a:xfrm>
            <a:off x="10055452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21E914-97BC-E933-A7B7-61047A1C09E8}"/>
              </a:ext>
            </a:extLst>
          </p:cNvPr>
          <p:cNvSpPr/>
          <p:nvPr/>
        </p:nvSpPr>
        <p:spPr>
          <a:xfrm>
            <a:off x="10612694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orme libre 68">
            <a:extLst>
              <a:ext uri="{FF2B5EF4-FFF2-40B4-BE49-F238E27FC236}">
                <a16:creationId xmlns:a16="http://schemas.microsoft.com/office/drawing/2014/main" id="{99757172-9581-5406-BAA5-0ED455CFABBF}"/>
              </a:ext>
            </a:extLst>
          </p:cNvPr>
          <p:cNvSpPr/>
          <p:nvPr/>
        </p:nvSpPr>
        <p:spPr>
          <a:xfrm>
            <a:off x="4411837" y="492258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orme libre 69">
            <a:extLst>
              <a:ext uri="{FF2B5EF4-FFF2-40B4-BE49-F238E27FC236}">
                <a16:creationId xmlns:a16="http://schemas.microsoft.com/office/drawing/2014/main" id="{05FD1EE4-4025-8021-DC93-2D4B822246C2}"/>
              </a:ext>
            </a:extLst>
          </p:cNvPr>
          <p:cNvSpPr/>
          <p:nvPr/>
        </p:nvSpPr>
        <p:spPr>
          <a:xfrm>
            <a:off x="5021746" y="488762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orme libre 70">
            <a:extLst>
              <a:ext uri="{FF2B5EF4-FFF2-40B4-BE49-F238E27FC236}">
                <a16:creationId xmlns:a16="http://schemas.microsoft.com/office/drawing/2014/main" id="{79F1627C-AD0D-F8BA-D8E1-89A6168983A7}"/>
              </a:ext>
            </a:extLst>
          </p:cNvPr>
          <p:cNvSpPr/>
          <p:nvPr/>
        </p:nvSpPr>
        <p:spPr>
          <a:xfrm>
            <a:off x="5564494" y="487985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orme libre 71">
            <a:extLst>
              <a:ext uri="{FF2B5EF4-FFF2-40B4-BE49-F238E27FC236}">
                <a16:creationId xmlns:a16="http://schemas.microsoft.com/office/drawing/2014/main" id="{07AB2E27-5B3D-44AE-AA94-AA4D734AA05E}"/>
              </a:ext>
            </a:extLst>
          </p:cNvPr>
          <p:cNvSpPr/>
          <p:nvPr/>
        </p:nvSpPr>
        <p:spPr>
          <a:xfrm>
            <a:off x="6115849" y="487985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orme libre 72">
            <a:extLst>
              <a:ext uri="{FF2B5EF4-FFF2-40B4-BE49-F238E27FC236}">
                <a16:creationId xmlns:a16="http://schemas.microsoft.com/office/drawing/2014/main" id="{9B80B89F-948B-FAB5-DE72-EBD6923E2296}"/>
              </a:ext>
            </a:extLst>
          </p:cNvPr>
          <p:cNvSpPr/>
          <p:nvPr/>
        </p:nvSpPr>
        <p:spPr>
          <a:xfrm>
            <a:off x="6659305" y="4891505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orme libre 73">
            <a:extLst>
              <a:ext uri="{FF2B5EF4-FFF2-40B4-BE49-F238E27FC236}">
                <a16:creationId xmlns:a16="http://schemas.microsoft.com/office/drawing/2014/main" id="{549C48AB-042F-86FC-925A-9CBB47893FDD}"/>
              </a:ext>
            </a:extLst>
          </p:cNvPr>
          <p:cNvSpPr/>
          <p:nvPr/>
        </p:nvSpPr>
        <p:spPr>
          <a:xfrm>
            <a:off x="7269214" y="487208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orme libre 74">
            <a:extLst>
              <a:ext uri="{FF2B5EF4-FFF2-40B4-BE49-F238E27FC236}">
                <a16:creationId xmlns:a16="http://schemas.microsoft.com/office/drawing/2014/main" id="{DAAC262A-634F-A762-B6F9-D60A0FD1375A}"/>
              </a:ext>
            </a:extLst>
          </p:cNvPr>
          <p:cNvSpPr/>
          <p:nvPr/>
        </p:nvSpPr>
        <p:spPr>
          <a:xfrm>
            <a:off x="7811961" y="486431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orme libre 75">
            <a:extLst>
              <a:ext uri="{FF2B5EF4-FFF2-40B4-BE49-F238E27FC236}">
                <a16:creationId xmlns:a16="http://schemas.microsoft.com/office/drawing/2014/main" id="{FA7F57AA-CE8D-2926-205B-601FF5B3A457}"/>
              </a:ext>
            </a:extLst>
          </p:cNvPr>
          <p:cNvSpPr/>
          <p:nvPr/>
        </p:nvSpPr>
        <p:spPr>
          <a:xfrm>
            <a:off x="8363317" y="486431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orme libre 76">
            <a:extLst>
              <a:ext uri="{FF2B5EF4-FFF2-40B4-BE49-F238E27FC236}">
                <a16:creationId xmlns:a16="http://schemas.microsoft.com/office/drawing/2014/main" id="{5BB9ACD2-E773-C003-39B2-07073504CFA5}"/>
              </a:ext>
            </a:extLst>
          </p:cNvPr>
          <p:cNvSpPr/>
          <p:nvPr/>
        </p:nvSpPr>
        <p:spPr>
          <a:xfrm>
            <a:off x="8853374" y="4872083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Forme libre 77">
            <a:extLst>
              <a:ext uri="{FF2B5EF4-FFF2-40B4-BE49-F238E27FC236}">
                <a16:creationId xmlns:a16="http://schemas.microsoft.com/office/drawing/2014/main" id="{91D1D818-C53D-C554-50F3-51AC512545A8}"/>
              </a:ext>
            </a:extLst>
          </p:cNvPr>
          <p:cNvSpPr/>
          <p:nvPr/>
        </p:nvSpPr>
        <p:spPr>
          <a:xfrm>
            <a:off x="9463283" y="4837122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orme libre 78">
            <a:extLst>
              <a:ext uri="{FF2B5EF4-FFF2-40B4-BE49-F238E27FC236}">
                <a16:creationId xmlns:a16="http://schemas.microsoft.com/office/drawing/2014/main" id="{5D7941D1-608C-0971-20C2-69EE4015B86A}"/>
              </a:ext>
            </a:extLst>
          </p:cNvPr>
          <p:cNvSpPr/>
          <p:nvPr/>
        </p:nvSpPr>
        <p:spPr>
          <a:xfrm>
            <a:off x="10006031" y="4829352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orme libre 79">
            <a:extLst>
              <a:ext uri="{FF2B5EF4-FFF2-40B4-BE49-F238E27FC236}">
                <a16:creationId xmlns:a16="http://schemas.microsoft.com/office/drawing/2014/main" id="{58C0268E-A27E-DE13-B162-526D66E7A00F}"/>
              </a:ext>
            </a:extLst>
          </p:cNvPr>
          <p:cNvSpPr/>
          <p:nvPr/>
        </p:nvSpPr>
        <p:spPr>
          <a:xfrm>
            <a:off x="10557387" y="4829351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573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367AF-B269-3CAC-DFB0-2E519488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7" name="Grafik 6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87170F6-28A6-3EBC-B339-4104D51E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82497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B6A5DE7-1490-A48C-7B6A-2CA7DA333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6095999" cy="4733950"/>
          </a:xfrm>
        </p:spPr>
      </p:pic>
    </p:spTree>
    <p:extLst>
      <p:ext uri="{BB962C8B-B14F-4D97-AF65-F5344CB8AC3E}">
        <p14:creationId xmlns:p14="http://schemas.microsoft.com/office/powerpoint/2010/main" val="1876464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CA71-0423-9F39-BAF1-75CAC40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133CFFF-F0A7-F700-17C1-3CEEC1E6C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30230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527892B-68DC-0D72-28C6-D6CEA38F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62645"/>
            <a:ext cx="6095999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16FEF-472C-054E-78BE-6CB0AD4C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7F8C820-D076-017F-6B85-20D859F8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7840" cy="47316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4BA14B7-7385-40E5-7C9E-D00A425D7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56BD3D4B-A3F3-A879-01DA-25CE5C785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95" t="35137" r="32339" b="17144"/>
          <a:stretch/>
        </p:blipFill>
        <p:spPr>
          <a:xfrm rot="10800000">
            <a:off x="9504821" y="631595"/>
            <a:ext cx="2201200" cy="238247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EF1954-9BD5-6EF6-0A77-C1C3B9EB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81" y="272747"/>
            <a:ext cx="10515600" cy="1325563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E6DE638-3872-413A-C54D-A315EF837F39}"/>
              </a:ext>
            </a:extLst>
          </p:cNvPr>
          <p:cNvGrpSpPr/>
          <p:nvPr/>
        </p:nvGrpSpPr>
        <p:grpSpPr>
          <a:xfrm>
            <a:off x="989564" y="3143123"/>
            <a:ext cx="2520000" cy="2520000"/>
            <a:chOff x="439745" y="283831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4B8242-339A-81F7-F98B-39631380BC6D}"/>
                </a:ext>
              </a:extLst>
            </p:cNvPr>
            <p:cNvSpPr/>
            <p:nvPr/>
          </p:nvSpPr>
          <p:spPr>
            <a:xfrm>
              <a:off x="439745" y="283831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5FA0EB5-8C1A-2F15-C71B-3C3B6B94F0EE}"/>
                </a:ext>
              </a:extLst>
            </p:cNvPr>
            <p:cNvSpPr txBox="1"/>
            <p:nvPr/>
          </p:nvSpPr>
          <p:spPr>
            <a:xfrm>
              <a:off x="940342" y="3950370"/>
              <a:ext cx="3318804" cy="2057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round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aperture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of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proton</a:t>
              </a:r>
              <a:r>
                <a:rPr lang="de-DE" dirty="0">
                  <a:solidFill>
                    <a:schemeClr val="bg1"/>
                  </a:solidFill>
                </a:rPr>
                <a:t> beam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ø</a:t>
              </a:r>
              <a:r>
                <a:rPr lang="de-DE" dirty="0">
                  <a:solidFill>
                    <a:schemeClr val="bg1"/>
                  </a:solidFill>
                </a:rPr>
                <a:t> = (36,51 mm) 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</a:rPr>
                <a:t>~ 30 mm in </a:t>
              </a:r>
              <a:r>
                <a:rPr lang="de-DE" dirty="0" err="1">
                  <a:solidFill>
                    <a:schemeClr val="bg1"/>
                  </a:solidFill>
                </a:rPr>
                <a:t>reality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A55543CE-6EE5-53A8-F547-56BE95AE9DB5}"/>
              </a:ext>
            </a:extLst>
          </p:cNvPr>
          <p:cNvSpPr/>
          <p:nvPr/>
        </p:nvSpPr>
        <p:spPr>
          <a:xfrm>
            <a:off x="229481" y="2245860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A374116-5E74-D00C-4D6C-740039F07006}"/>
              </a:ext>
            </a:extLst>
          </p:cNvPr>
          <p:cNvSpPr/>
          <p:nvPr/>
        </p:nvSpPr>
        <p:spPr>
          <a:xfrm>
            <a:off x="390130" y="23477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233AA81-3EDF-D640-68EA-0612623A2447}"/>
              </a:ext>
            </a:extLst>
          </p:cNvPr>
          <p:cNvSpPr/>
          <p:nvPr/>
        </p:nvSpPr>
        <p:spPr>
          <a:xfrm>
            <a:off x="390130" y="25453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2ADE1F4-82DA-18FD-A593-39FEE3B46929}"/>
              </a:ext>
            </a:extLst>
          </p:cNvPr>
          <p:cNvSpPr/>
          <p:nvPr/>
        </p:nvSpPr>
        <p:spPr>
          <a:xfrm>
            <a:off x="391000" y="27445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28E65E6-2BC7-AB15-F758-3FE945F99C34}"/>
              </a:ext>
            </a:extLst>
          </p:cNvPr>
          <p:cNvSpPr/>
          <p:nvPr/>
        </p:nvSpPr>
        <p:spPr>
          <a:xfrm>
            <a:off x="391000" y="29420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1B73888-0A54-9B89-D76F-D435858027C5}"/>
              </a:ext>
            </a:extLst>
          </p:cNvPr>
          <p:cNvSpPr/>
          <p:nvPr/>
        </p:nvSpPr>
        <p:spPr>
          <a:xfrm>
            <a:off x="389260" y="313649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92BF4E0-678F-8BDF-0AED-4D11757C58C0}"/>
              </a:ext>
            </a:extLst>
          </p:cNvPr>
          <p:cNvSpPr/>
          <p:nvPr/>
        </p:nvSpPr>
        <p:spPr>
          <a:xfrm>
            <a:off x="389260" y="333406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611F91-50CD-968D-69DE-8CB5F67027A7}"/>
              </a:ext>
            </a:extLst>
          </p:cNvPr>
          <p:cNvSpPr/>
          <p:nvPr/>
        </p:nvSpPr>
        <p:spPr>
          <a:xfrm>
            <a:off x="390130" y="353325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52BB124-F79D-FC5B-3677-CF150B3A02B7}"/>
              </a:ext>
            </a:extLst>
          </p:cNvPr>
          <p:cNvSpPr/>
          <p:nvPr/>
        </p:nvSpPr>
        <p:spPr>
          <a:xfrm>
            <a:off x="390130" y="373082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35473C4-29D8-567B-490B-63261C62A6C3}"/>
              </a:ext>
            </a:extLst>
          </p:cNvPr>
          <p:cNvSpPr/>
          <p:nvPr/>
        </p:nvSpPr>
        <p:spPr>
          <a:xfrm>
            <a:off x="385598" y="39280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0218AE3-EBC1-5191-6BF0-D2A07A0AC6E6}"/>
              </a:ext>
            </a:extLst>
          </p:cNvPr>
          <p:cNvSpPr/>
          <p:nvPr/>
        </p:nvSpPr>
        <p:spPr>
          <a:xfrm>
            <a:off x="385598" y="41256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5F7E322-6CF4-740F-EBFD-23A74E741FE9}"/>
              </a:ext>
            </a:extLst>
          </p:cNvPr>
          <p:cNvSpPr/>
          <p:nvPr/>
        </p:nvSpPr>
        <p:spPr>
          <a:xfrm>
            <a:off x="386468" y="43248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A671E1F-BE58-E11A-2013-40136E0F5BFA}"/>
              </a:ext>
            </a:extLst>
          </p:cNvPr>
          <p:cNvSpPr/>
          <p:nvPr/>
        </p:nvSpPr>
        <p:spPr>
          <a:xfrm>
            <a:off x="386468" y="45223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24A6A34-5014-1B25-78C6-61120645D15B}"/>
              </a:ext>
            </a:extLst>
          </p:cNvPr>
          <p:cNvSpPr/>
          <p:nvPr/>
        </p:nvSpPr>
        <p:spPr>
          <a:xfrm>
            <a:off x="388245" y="472375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6A16F50-E56B-7403-3A5A-DD46673E0628}"/>
              </a:ext>
            </a:extLst>
          </p:cNvPr>
          <p:cNvSpPr/>
          <p:nvPr/>
        </p:nvSpPr>
        <p:spPr>
          <a:xfrm>
            <a:off x="388245" y="492131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3FAA12E-4B0A-4B42-7746-37FE85F89860}"/>
              </a:ext>
            </a:extLst>
          </p:cNvPr>
          <p:cNvSpPr/>
          <p:nvPr/>
        </p:nvSpPr>
        <p:spPr>
          <a:xfrm>
            <a:off x="389115" y="512051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9D114A8-16D9-4C43-B2F3-E288830F16E7}"/>
              </a:ext>
            </a:extLst>
          </p:cNvPr>
          <p:cNvSpPr/>
          <p:nvPr/>
        </p:nvSpPr>
        <p:spPr>
          <a:xfrm>
            <a:off x="389115" y="531807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29291B6-FB9E-2A39-0444-3913C6C008C7}"/>
              </a:ext>
            </a:extLst>
          </p:cNvPr>
          <p:cNvSpPr/>
          <p:nvPr/>
        </p:nvSpPr>
        <p:spPr>
          <a:xfrm>
            <a:off x="393315" y="551912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484D919-5052-7DE5-03DC-40A05AC22EAD}"/>
              </a:ext>
            </a:extLst>
          </p:cNvPr>
          <p:cNvSpPr/>
          <p:nvPr/>
        </p:nvSpPr>
        <p:spPr>
          <a:xfrm>
            <a:off x="393315" y="571668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9BE4763-6DCF-0F26-2D96-977FA03B9074}"/>
              </a:ext>
            </a:extLst>
          </p:cNvPr>
          <p:cNvSpPr/>
          <p:nvPr/>
        </p:nvSpPr>
        <p:spPr>
          <a:xfrm>
            <a:off x="394185" y="591588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1C53CFB-CD42-C61F-5C22-E59C42E148CD}"/>
              </a:ext>
            </a:extLst>
          </p:cNvPr>
          <p:cNvSpPr/>
          <p:nvPr/>
        </p:nvSpPr>
        <p:spPr>
          <a:xfrm>
            <a:off x="394185" y="611344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44CC2C2-7466-3443-6EBE-E2B6F2C93E96}"/>
              </a:ext>
            </a:extLst>
          </p:cNvPr>
          <p:cNvSpPr txBox="1"/>
          <p:nvPr/>
        </p:nvSpPr>
        <p:spPr>
          <a:xfrm>
            <a:off x="742337" y="1791590"/>
            <a:ext cx="3461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Array ~ 128 x 0.5 mm = 64 mm</a:t>
            </a:r>
          </a:p>
          <a:p>
            <a:r>
              <a:rPr lang="de-DE" sz="2000" dirty="0" err="1"/>
              <a:t>Mounted</a:t>
            </a:r>
            <a:r>
              <a:rPr lang="de-DE" sz="2000" dirty="0"/>
              <a:t> on </a:t>
            </a:r>
            <a:r>
              <a:rPr lang="de-DE" sz="2000" dirty="0" err="1"/>
              <a:t>xy</a:t>
            </a:r>
            <a:r>
              <a:rPr lang="de-DE" sz="2000" dirty="0"/>
              <a:t> - </a:t>
            </a:r>
            <a:r>
              <a:rPr lang="de-DE" sz="2000" dirty="0" err="1"/>
              <a:t>stage</a:t>
            </a:r>
            <a:endParaRPr lang="de-DE" sz="2000" dirty="0"/>
          </a:p>
        </p:txBody>
      </p:sp>
      <p:pic>
        <p:nvPicPr>
          <p:cNvPr id="33" name="Grafik 32" descr="Ein Bild, das Maschine, Elektrische Leitungen, Kabel, Bautechnik enthält.&#10;&#10;Automatisch generierte Beschreibung">
            <a:extLst>
              <a:ext uri="{FF2B5EF4-FFF2-40B4-BE49-F238E27FC236}">
                <a16:creationId xmlns:a16="http://schemas.microsoft.com/office/drawing/2014/main" id="{E1BD7582-3701-7BF8-ACD5-BD73FF99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05" y="3293354"/>
            <a:ext cx="4824608" cy="3618456"/>
          </a:xfrm>
          <a:prstGeom prst="rect">
            <a:avLst/>
          </a:prstGeom>
        </p:spPr>
      </p:pic>
      <p:pic>
        <p:nvPicPr>
          <p:cNvPr id="31" name="Grafik 30" descr="Ein Bild, das Maschine, Elektrische Leitungen, Im Haus, Kabel enthält.&#10;&#10;Automatisch generierte Beschreibung">
            <a:extLst>
              <a:ext uri="{FF2B5EF4-FFF2-40B4-BE49-F238E27FC236}">
                <a16:creationId xmlns:a16="http://schemas.microsoft.com/office/drawing/2014/main" id="{AAEB0F8D-4775-8876-4E9F-74A38607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780" y="1455"/>
            <a:ext cx="3875484" cy="5167312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4A9972-9C10-4C16-AAB6-4658E06DA579}"/>
              </a:ext>
            </a:extLst>
          </p:cNvPr>
          <p:cNvCxnSpPr/>
          <p:nvPr/>
        </p:nvCxnSpPr>
        <p:spPr>
          <a:xfrm flipV="1">
            <a:off x="458772" y="1579535"/>
            <a:ext cx="0" cy="6663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5CF42E5-B6CA-BC9E-9574-661F096CA1B4}"/>
              </a:ext>
            </a:extLst>
          </p:cNvPr>
          <p:cNvCxnSpPr>
            <a:cxnSpLocks/>
          </p:cNvCxnSpPr>
          <p:nvPr/>
        </p:nvCxnSpPr>
        <p:spPr>
          <a:xfrm>
            <a:off x="686681" y="2816505"/>
            <a:ext cx="2570869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5952FF4C-449E-CD98-5123-6A44CBE035C1}"/>
              </a:ext>
            </a:extLst>
          </p:cNvPr>
          <p:cNvSpPr txBox="1"/>
          <p:nvPr/>
        </p:nvSpPr>
        <p:spPr>
          <a:xfrm>
            <a:off x="9641232" y="264126"/>
            <a:ext cx="2056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Objects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image</a:t>
            </a:r>
            <a:endParaRPr lang="de-DE" sz="2000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A66991C-3F6A-3EE5-BBCD-0059ADA19BC0}"/>
              </a:ext>
            </a:extLst>
          </p:cNvPr>
          <p:cNvCxnSpPr>
            <a:cxnSpLocks/>
          </p:cNvCxnSpPr>
          <p:nvPr/>
        </p:nvCxnSpPr>
        <p:spPr>
          <a:xfrm flipH="1">
            <a:off x="10215375" y="2222268"/>
            <a:ext cx="390046" cy="28430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0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980B6-6A2B-0061-E7D5-EEE3CD9A3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5BC319-4452-0935-3B3E-99C878558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  <a:p>
            <a:pPr algn="l"/>
            <a:r>
              <a:rPr lang="de-DE" dirty="0" err="1"/>
              <a:t>How</a:t>
            </a:r>
            <a:r>
              <a:rPr lang="de-DE" dirty="0"/>
              <a:t> uniform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?</a:t>
            </a:r>
          </a:p>
          <a:p>
            <a:pPr algn="l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?</a:t>
            </a:r>
          </a:p>
          <a:p>
            <a:pPr algn="l"/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564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E01EB-0DA7-6232-A4AA-04B6DE59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66A5E7-EBC7-2815-47A4-1FA7568C9FA3}"/>
              </a:ext>
            </a:extLst>
          </p:cNvPr>
          <p:cNvSpPr/>
          <p:nvPr/>
        </p:nvSpPr>
        <p:spPr>
          <a:xfrm>
            <a:off x="4836000" y="2672514"/>
            <a:ext cx="2520000" cy="2520000"/>
          </a:xfrm>
          <a:prstGeom prst="ellipse">
            <a:avLst/>
          </a:prstGeom>
          <a:solidFill>
            <a:srgbClr val="C817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D3F3B71-D535-F6CE-FC57-FDFBF69B849F}"/>
              </a:ext>
            </a:extLst>
          </p:cNvPr>
          <p:cNvSpPr/>
          <p:nvPr/>
        </p:nvSpPr>
        <p:spPr>
          <a:xfrm>
            <a:off x="5867400" y="244741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8D8337-6C4E-A036-05FC-006CE5336CEE}"/>
              </a:ext>
            </a:extLst>
          </p:cNvPr>
          <p:cNvSpPr/>
          <p:nvPr/>
        </p:nvSpPr>
        <p:spPr>
          <a:xfrm>
            <a:off x="6028049" y="254930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863E6C1-906C-DACC-E5CB-ECD77C406737}"/>
              </a:ext>
            </a:extLst>
          </p:cNvPr>
          <p:cNvSpPr/>
          <p:nvPr/>
        </p:nvSpPr>
        <p:spPr>
          <a:xfrm>
            <a:off x="6028049" y="274686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093FC-2128-2CA4-F79F-D118C45D3DE2}"/>
              </a:ext>
            </a:extLst>
          </p:cNvPr>
          <p:cNvSpPr/>
          <p:nvPr/>
        </p:nvSpPr>
        <p:spPr>
          <a:xfrm>
            <a:off x="6028919" y="294606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4C7DD1-9D86-7C5C-3FB5-054E36EDA8F7}"/>
              </a:ext>
            </a:extLst>
          </p:cNvPr>
          <p:cNvSpPr/>
          <p:nvPr/>
        </p:nvSpPr>
        <p:spPr>
          <a:xfrm>
            <a:off x="6028919" y="314362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26B6E66-3DE1-3BDA-E9A4-702B2C8A4F36}"/>
              </a:ext>
            </a:extLst>
          </p:cNvPr>
          <p:cNvSpPr/>
          <p:nvPr/>
        </p:nvSpPr>
        <p:spPr>
          <a:xfrm>
            <a:off x="6027179" y="333805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5ECDABC-9915-BA25-F70D-3C2367AD48A3}"/>
              </a:ext>
            </a:extLst>
          </p:cNvPr>
          <p:cNvSpPr/>
          <p:nvPr/>
        </p:nvSpPr>
        <p:spPr>
          <a:xfrm>
            <a:off x="6027179" y="353561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58464D7-F178-BE79-0F70-D37F10FB3A50}"/>
              </a:ext>
            </a:extLst>
          </p:cNvPr>
          <p:cNvSpPr/>
          <p:nvPr/>
        </p:nvSpPr>
        <p:spPr>
          <a:xfrm>
            <a:off x="6028049" y="37348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6744CC7-C208-596F-D7D9-588B7C2109DC}"/>
              </a:ext>
            </a:extLst>
          </p:cNvPr>
          <p:cNvSpPr/>
          <p:nvPr/>
        </p:nvSpPr>
        <p:spPr>
          <a:xfrm>
            <a:off x="6028049" y="393237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3830B7F-F97C-8A48-78E7-0E6B96F82ECA}"/>
              </a:ext>
            </a:extLst>
          </p:cNvPr>
          <p:cNvSpPr/>
          <p:nvPr/>
        </p:nvSpPr>
        <p:spPr>
          <a:xfrm>
            <a:off x="6023517" y="412960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CD6EF39-05C1-0B57-0A7A-F9077033EDED}"/>
              </a:ext>
            </a:extLst>
          </p:cNvPr>
          <p:cNvSpPr/>
          <p:nvPr/>
        </p:nvSpPr>
        <p:spPr>
          <a:xfrm>
            <a:off x="6023517" y="432716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B9D708C-5BF5-D5E7-16DE-F60C90868E5C}"/>
              </a:ext>
            </a:extLst>
          </p:cNvPr>
          <p:cNvSpPr/>
          <p:nvPr/>
        </p:nvSpPr>
        <p:spPr>
          <a:xfrm>
            <a:off x="6024387" y="452636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665C3E1-1397-13BD-6020-6CEDF685794F}"/>
              </a:ext>
            </a:extLst>
          </p:cNvPr>
          <p:cNvSpPr/>
          <p:nvPr/>
        </p:nvSpPr>
        <p:spPr>
          <a:xfrm>
            <a:off x="6024387" y="472392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FFB9646-A76D-FD5D-0C91-0A10B704C722}"/>
              </a:ext>
            </a:extLst>
          </p:cNvPr>
          <p:cNvSpPr/>
          <p:nvPr/>
        </p:nvSpPr>
        <p:spPr>
          <a:xfrm>
            <a:off x="6026164" y="492530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C3CC67-4534-3914-97C1-EE3CAB226467}"/>
              </a:ext>
            </a:extLst>
          </p:cNvPr>
          <p:cNvSpPr/>
          <p:nvPr/>
        </p:nvSpPr>
        <p:spPr>
          <a:xfrm>
            <a:off x="6026164" y="512287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338A3EB-C4E7-CCC5-1AE9-B450B9E5BD58}"/>
              </a:ext>
            </a:extLst>
          </p:cNvPr>
          <p:cNvSpPr/>
          <p:nvPr/>
        </p:nvSpPr>
        <p:spPr>
          <a:xfrm>
            <a:off x="6027034" y="532206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2BDEC95-A66E-7552-6A85-C5911FC10A23}"/>
              </a:ext>
            </a:extLst>
          </p:cNvPr>
          <p:cNvSpPr/>
          <p:nvPr/>
        </p:nvSpPr>
        <p:spPr>
          <a:xfrm>
            <a:off x="6027034" y="551963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86602BF-4CA6-26A4-6FDB-58EF75EF676A}"/>
              </a:ext>
            </a:extLst>
          </p:cNvPr>
          <p:cNvSpPr/>
          <p:nvPr/>
        </p:nvSpPr>
        <p:spPr>
          <a:xfrm>
            <a:off x="6031234" y="572067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7FCBA45-442E-4F84-6832-94C186DEAA59}"/>
              </a:ext>
            </a:extLst>
          </p:cNvPr>
          <p:cNvSpPr/>
          <p:nvPr/>
        </p:nvSpPr>
        <p:spPr>
          <a:xfrm>
            <a:off x="6031234" y="591824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1F08581-B8C3-9EF2-86E4-24566780EE41}"/>
              </a:ext>
            </a:extLst>
          </p:cNvPr>
          <p:cNvSpPr/>
          <p:nvPr/>
        </p:nvSpPr>
        <p:spPr>
          <a:xfrm>
            <a:off x="6032104" y="611743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557916E-A437-7973-DADC-20F7C970F84A}"/>
              </a:ext>
            </a:extLst>
          </p:cNvPr>
          <p:cNvSpPr/>
          <p:nvPr/>
        </p:nvSpPr>
        <p:spPr>
          <a:xfrm>
            <a:off x="6032104" y="631500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CF236A9-E557-8E7F-7590-9B7CDB82DEE1}"/>
              </a:ext>
            </a:extLst>
          </p:cNvPr>
          <p:cNvCxnSpPr/>
          <p:nvPr/>
        </p:nvCxnSpPr>
        <p:spPr>
          <a:xfrm flipV="1">
            <a:off x="6096691" y="1781090"/>
            <a:ext cx="0" cy="6663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015A2ACF-6ABC-DB2A-E560-18BF49E39BF2}"/>
              </a:ext>
            </a:extLst>
          </p:cNvPr>
          <p:cNvSpPr txBox="1"/>
          <p:nvPr/>
        </p:nvSpPr>
        <p:spPr>
          <a:xfrm>
            <a:off x="6401340" y="1981203"/>
            <a:ext cx="368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Every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at </a:t>
            </a:r>
            <a:r>
              <a:rPr lang="de-DE" dirty="0" err="1"/>
              <a:t>several</a:t>
            </a:r>
            <a:r>
              <a:rPr lang="de-DE" dirty="0"/>
              <a:t> (</a:t>
            </a:r>
            <a:r>
              <a:rPr lang="de-DE" dirty="0" err="1"/>
              <a:t>overlapping</a:t>
            </a:r>
            <a:r>
              <a:rPr lang="de-DE" dirty="0"/>
              <a:t>)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</p:spTree>
    <p:extLst>
      <p:ext uri="{BB962C8B-B14F-4D97-AF65-F5344CB8AC3E}">
        <p14:creationId xmlns:p14="http://schemas.microsoft.com/office/powerpoint/2010/main" val="341132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82112-869D-BF67-7B93-DC7815D7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3250" cy="1325563"/>
          </a:xfrm>
        </p:spPr>
        <p:txBody>
          <a:bodyPr/>
          <a:lstStyle/>
          <a:p>
            <a:r>
              <a:rPr lang="de-DE" dirty="0"/>
              <a:t>Scan </a:t>
            </a:r>
            <a:r>
              <a:rPr lang="de-DE" dirty="0" err="1"/>
              <a:t>begin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time (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?)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1F36AE0-F75F-8016-4430-56E2840E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431" y="1690688"/>
            <a:ext cx="6079569" cy="4666480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F813BA8-D396-D421-DAD1-D0C767F8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690688"/>
            <a:ext cx="6096000" cy="46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9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E95CC-6B62-D425-0C1D-31BA6D61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518"/>
            <a:ext cx="10515600" cy="1325563"/>
          </a:xfrm>
        </p:spPr>
        <p:txBody>
          <a:bodyPr/>
          <a:lstStyle/>
          <a:p>
            <a:r>
              <a:rPr lang="de-DE" dirty="0"/>
              <a:t>Scan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9DD500-52EF-5438-1413-02D3A64B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081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A017B9D-C173-E217-DE7C-7C7E28A8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455082"/>
            <a:ext cx="6095999" cy="46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8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3E5E8-0F45-A2E4-B039-0C17A46D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7545361-C0B6-3777-0BEF-67BBCC73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0191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945D95B-6499-398D-C2CA-7A74EA2D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191"/>
            <a:ext cx="6096000" cy="46790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EBFE1E4-F357-181C-4C88-7FDD1C87883F}"/>
              </a:ext>
            </a:extLst>
          </p:cNvPr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In </a:t>
            </a:r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cases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scanned</a:t>
            </a:r>
            <a:r>
              <a:rPr lang="de-DE" sz="1600" dirty="0"/>
              <a:t> </a:t>
            </a:r>
            <a:r>
              <a:rPr lang="de-DE" sz="1600" dirty="0" err="1"/>
              <a:t>upwards</a:t>
            </a:r>
            <a:r>
              <a:rPr lang="de-DE" sz="1600" dirty="0"/>
              <a:t>, </a:t>
            </a:r>
            <a:r>
              <a:rPr lang="de-DE" sz="1600" dirty="0" err="1"/>
              <a:t>meaning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u="sng" dirty="0" err="1"/>
              <a:t>diode's</a:t>
            </a:r>
            <a:r>
              <a:rPr lang="de-DE" sz="1600" u="sng" dirty="0"/>
              <a:t> </a:t>
            </a:r>
            <a:r>
              <a:rPr lang="de-DE" sz="1600" u="sng" dirty="0" err="1"/>
              <a:t>signal</a:t>
            </a:r>
            <a:r>
              <a:rPr lang="de-DE" sz="1600" u="sng" dirty="0"/>
              <a:t> on </a:t>
            </a:r>
            <a:r>
              <a:rPr lang="de-DE" sz="1600" u="sng" dirty="0" err="1"/>
              <a:t>the</a:t>
            </a:r>
            <a:r>
              <a:rPr lang="de-DE" sz="1600" u="sng" dirty="0"/>
              <a:t> </a:t>
            </a:r>
            <a:r>
              <a:rPr lang="de-DE" sz="1600" u="sng" dirty="0" err="1"/>
              <a:t>left</a:t>
            </a:r>
            <a:r>
              <a:rPr lang="de-DE" sz="1600" u="sng" dirty="0"/>
              <a:t> was </a:t>
            </a:r>
            <a:r>
              <a:rPr lang="de-DE" sz="1600" u="sng" dirty="0" err="1"/>
              <a:t>measured</a:t>
            </a:r>
            <a:r>
              <a:rPr lang="de-DE" sz="1600" u="sng" dirty="0"/>
              <a:t> </a:t>
            </a:r>
            <a:r>
              <a:rPr lang="de-DE" sz="1600" u="sng" dirty="0" err="1"/>
              <a:t>first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one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high </a:t>
            </a:r>
            <a:r>
              <a:rPr lang="de-DE" sz="1600" dirty="0" err="1"/>
              <a:t>y-values</a:t>
            </a:r>
            <a:r>
              <a:rPr lang="de-DE" sz="1600" dirty="0"/>
              <a:t> (on </a:t>
            </a:r>
            <a:r>
              <a:rPr lang="de-DE" sz="1600" dirty="0" err="1"/>
              <a:t>the</a:t>
            </a:r>
            <a:r>
              <a:rPr lang="de-DE" sz="1600" dirty="0"/>
              <a:t> x-</a:t>
            </a:r>
            <a:r>
              <a:rPr lang="de-DE" sz="1600" dirty="0" err="1"/>
              <a:t>axis</a:t>
            </a:r>
            <a:r>
              <a:rPr lang="de-DE" sz="1600" dirty="0"/>
              <a:t>) </a:t>
            </a:r>
            <a:r>
              <a:rPr lang="de-DE" sz="1600" dirty="0" err="1"/>
              <a:t>later</a:t>
            </a:r>
            <a:r>
              <a:rPr lang="de-DE" sz="1600" dirty="0"/>
              <a:t> 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The </a:t>
            </a:r>
            <a:r>
              <a:rPr lang="de-DE" sz="1600" dirty="0" err="1"/>
              <a:t>signal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indeed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left</a:t>
            </a:r>
            <a:r>
              <a:rPr lang="de-DE" sz="1600" dirty="0"/>
              <a:t> </a:t>
            </a:r>
            <a:r>
              <a:rPr lang="de-DE" sz="1600" dirty="0" err="1"/>
              <a:t>scan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would</a:t>
            </a:r>
            <a:r>
              <a:rPr lang="de-DE" sz="1600" dirty="0"/>
              <a:t> </a:t>
            </a:r>
            <a:r>
              <a:rPr lang="de-DE" sz="1600" dirty="0" err="1"/>
              <a:t>correspond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 beam </a:t>
            </a:r>
            <a:r>
              <a:rPr lang="de-DE" sz="1600" dirty="0" err="1"/>
              <a:t>current</a:t>
            </a:r>
            <a:r>
              <a:rPr lang="de-DE" sz="1600" dirty="0"/>
              <a:t>. Maybe </a:t>
            </a:r>
            <a:r>
              <a:rPr lang="de-DE" sz="1600" dirty="0" err="1"/>
              <a:t>the</a:t>
            </a:r>
            <a:r>
              <a:rPr lang="de-DE" sz="1600" dirty="0"/>
              <a:t> beam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dropped</a:t>
            </a:r>
            <a:r>
              <a:rPr lang="de-DE" sz="1600" dirty="0"/>
              <a:t> after </a:t>
            </a:r>
            <a:r>
              <a:rPr lang="de-DE" sz="1600" dirty="0" err="1"/>
              <a:t>starting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scan</a:t>
            </a:r>
            <a:r>
              <a:rPr lang="de-DE" sz="1600" dirty="0"/>
              <a:t> and </a:t>
            </a:r>
            <a:r>
              <a:rPr lang="de-DE" sz="1600" dirty="0" err="1"/>
              <a:t>remained</a:t>
            </a:r>
            <a:r>
              <a:rPr lang="de-DE" sz="1600" dirty="0"/>
              <a:t> </a:t>
            </a:r>
            <a:r>
              <a:rPr lang="de-DE" sz="1600" dirty="0" err="1"/>
              <a:t>nearly</a:t>
            </a:r>
            <a:r>
              <a:rPr lang="de-DE" sz="1600" dirty="0"/>
              <a:t> </a:t>
            </a:r>
            <a:r>
              <a:rPr lang="de-DE" sz="1600" dirty="0" err="1"/>
              <a:t>constant</a:t>
            </a:r>
            <a:r>
              <a:rPr lang="de-DE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see</a:t>
            </a:r>
            <a:r>
              <a:rPr lang="de-DE" sz="1600" dirty="0"/>
              <a:t> </a:t>
            </a:r>
            <a:r>
              <a:rPr lang="de-DE" sz="1600" dirty="0" err="1"/>
              <a:t>degradation</a:t>
            </a:r>
            <a:r>
              <a:rPr lang="de-DE" sz="1600" dirty="0"/>
              <a:t> </a:t>
            </a:r>
            <a:r>
              <a:rPr lang="de-DE" sz="1600" dirty="0" err="1"/>
              <a:t>effects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right</a:t>
            </a:r>
            <a:r>
              <a:rPr lang="de-DE" sz="1600" dirty="0"/>
              <a:t> </a:t>
            </a:r>
            <a:r>
              <a:rPr lang="de-DE" sz="1600" dirty="0" err="1"/>
              <a:t>side</a:t>
            </a:r>
            <a:r>
              <a:rPr lang="de-DE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883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4A28-E278-0110-E30A-3E0D21EB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and shift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correspondingly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982809B-33B7-E36D-0519-A6BD92FF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79092"/>
          </a:xfrm>
          <a:prstGeom prst="rect">
            <a:avLst/>
          </a:prstGeom>
        </p:spPr>
      </p:pic>
      <p:pic>
        <p:nvPicPr>
          <p:cNvPr id="9" name="Grafik 8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3CDC7E5F-22A7-B427-0913-453C2389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55387" cy="46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17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E1CBB-6110-5641-91A8-BA0942F5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1D474AC-E5B0-F3BF-404F-D5CA49FA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4701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D995A12-B8C8-A9A5-65E5-357B231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44701"/>
            <a:ext cx="5935054" cy="45766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E3458AC-E388-5C73-4690-9BCA1882D753}"/>
              </a:ext>
            </a:extLst>
          </p:cNvPr>
          <p:cNvSpPr txBox="1"/>
          <p:nvPr/>
        </p:nvSpPr>
        <p:spPr>
          <a:xfrm>
            <a:off x="0" y="588299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u="sng" dirty="0" err="1"/>
              <a:t>inside</a:t>
            </a:r>
            <a:r>
              <a:rPr lang="de-DE" u="sng" dirty="0"/>
              <a:t> ~ 6 % </a:t>
            </a:r>
            <a:r>
              <a:rPr lang="de-DE" u="sng" dirty="0" err="1"/>
              <a:t>homogeneity</a:t>
            </a:r>
            <a:r>
              <a:rPr lang="de-DE" u="sng" dirty="0"/>
              <a:t> </a:t>
            </a: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!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but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nice </a:t>
            </a:r>
            <a:r>
              <a:rPr lang="de-DE" dirty="0" err="1"/>
              <a:t>proof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246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94A2B-E825-63A2-C011-C7EB502C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de-DE" dirty="0"/>
              <a:t>Scan Array 3; also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– different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setpoint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768F700-ADBD-D857-E7E6-FE5C7CBA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775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7939BE4-54B1-A616-38A4-C6DE6F260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0775"/>
            <a:ext cx="6096000" cy="46790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193074-9672-7C26-F3E1-C044C7F98811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Also,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 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. </a:t>
            </a:r>
            <a:r>
              <a:rPr lang="de-DE" i="1" dirty="0"/>
              <a:t>This </a:t>
            </a:r>
            <a:r>
              <a:rPr lang="de-DE" i="1" dirty="0" err="1"/>
              <a:t>means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fabrication</a:t>
            </a:r>
            <a:r>
              <a:rPr lang="de-DE" i="1" dirty="0"/>
              <a:t> </a:t>
            </a:r>
            <a:r>
              <a:rPr lang="de-DE" i="1" dirty="0" err="1"/>
              <a:t>reached</a:t>
            </a:r>
            <a:r>
              <a:rPr lang="de-DE" i="1" dirty="0"/>
              <a:t> an </a:t>
            </a:r>
            <a:r>
              <a:rPr lang="de-DE" i="1" dirty="0" err="1"/>
              <a:t>efficiency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~ 99,6 %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923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B5BB1-0307-A7AD-B777-65E0A465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Shift back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88F6054-EBAA-546A-FE2B-F9C5EC42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810"/>
            <a:ext cx="6057138" cy="4649263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1AEFF3-DCA0-2565-8D0E-E29A2BB1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38" y="1439810"/>
            <a:ext cx="6057136" cy="467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29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575FC-7EEF-4153-83E2-7B789ACD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36" y="0"/>
            <a:ext cx="105156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all 3 </a:t>
            </a:r>
            <a:r>
              <a:rPr lang="de-DE" dirty="0" err="1"/>
              <a:t>measurements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EA3DB5C-60CD-2365-FAC4-78433000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142"/>
            <a:ext cx="6172200" cy="4737580"/>
          </a:xfrm>
          <a:prstGeom prst="rect">
            <a:avLst/>
          </a:prstGeom>
        </p:spPr>
      </p:pic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172782F-AA88-9A1E-A346-43D097AC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8611"/>
            <a:ext cx="6023264" cy="4644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881F23C-EECB-E535-697C-8F9F664F56CB}"/>
              </a:ext>
            </a:extLst>
          </p:cNvPr>
          <p:cNvSpPr txBox="1"/>
          <p:nvPr/>
        </p:nvSpPr>
        <p:spPr>
          <a:xfrm>
            <a:off x="6587645" y="6499722"/>
            <a:ext cx="560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 6 % </a:t>
            </a:r>
            <a:r>
              <a:rPr lang="de-DE" dirty="0" err="1"/>
              <a:t>homogeneity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arrays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19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ECBC6-EFD4-56CD-EA3F-7776F95C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A4980-554C-16BF-C115-648E74026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Beam </a:t>
                </a:r>
                <a:r>
                  <a:rPr lang="de-DE" dirty="0" err="1"/>
                  <a:t>for</a:t>
                </a:r>
                <a:r>
                  <a:rPr lang="de-DE" dirty="0"/>
                  <a:t> all </a:t>
                </a:r>
                <a:r>
                  <a:rPr lang="de-DE" dirty="0" err="1"/>
                  <a:t>measurements</a:t>
                </a:r>
                <a:r>
                  <a:rPr lang="de-DE" dirty="0"/>
                  <a:t> (</a:t>
                </a:r>
                <a:r>
                  <a:rPr lang="de-DE" dirty="0" err="1"/>
                  <a:t>except</a:t>
                </a:r>
                <a:r>
                  <a:rPr lang="de-DE" dirty="0"/>
                  <a:t> beam </a:t>
                </a:r>
                <a:r>
                  <a:rPr lang="de-DE" dirty="0" err="1"/>
                  <a:t>imaging</a:t>
                </a:r>
                <a:r>
                  <a:rPr lang="de-DE" dirty="0"/>
                  <a:t>) </a:t>
                </a:r>
                <a:r>
                  <a:rPr lang="de-DE" dirty="0" err="1"/>
                  <a:t>diffused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200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dirty="0"/>
                  <a:t>m </a:t>
                </a:r>
                <a:r>
                  <a:rPr lang="de-DE" dirty="0" err="1"/>
                  <a:t>aluminium</a:t>
                </a:r>
                <a:r>
                  <a:rPr lang="de-DE" dirty="0"/>
                  <a:t> diffuser (</a:t>
                </a:r>
                <a:r>
                  <a:rPr lang="de-DE" dirty="0" err="1"/>
                  <a:t>nearly</a:t>
                </a:r>
                <a:r>
                  <a:rPr lang="de-DE" dirty="0"/>
                  <a:t> flat beam)</a:t>
                </a:r>
              </a:p>
              <a:p>
                <a:r>
                  <a:rPr lang="de-DE" dirty="0"/>
                  <a:t>Proton </a:t>
                </a:r>
                <a:r>
                  <a:rPr lang="de-DE" dirty="0" err="1"/>
                  <a:t>current</a:t>
                </a:r>
                <a:r>
                  <a:rPr lang="de-DE" dirty="0"/>
                  <a:t> ~ 2 </a:t>
                </a:r>
                <a:r>
                  <a:rPr lang="de-DE" dirty="0" err="1"/>
                  <a:t>nA</a:t>
                </a:r>
                <a:r>
                  <a:rPr lang="de-DE" dirty="0"/>
                  <a:t> on sample (</a:t>
                </a:r>
                <a:r>
                  <a:rPr lang="de-DE" dirty="0" err="1"/>
                  <a:t>meaning</a:t>
                </a:r>
                <a:r>
                  <a:rPr lang="de-DE" dirty="0"/>
                  <a:t> ~ 2.43 </a:t>
                </a:r>
                <a:r>
                  <a:rPr lang="de-DE" dirty="0" err="1"/>
                  <a:t>before</a:t>
                </a:r>
                <a:r>
                  <a:rPr lang="de-DE" dirty="0"/>
                  <a:t> diffuser)</a:t>
                </a:r>
              </a:p>
              <a:p>
                <a:r>
                  <a:rPr lang="de-DE" dirty="0"/>
                  <a:t>But </a:t>
                </a:r>
                <a:r>
                  <a:rPr lang="de-DE" dirty="0" err="1"/>
                  <a:t>distortion</a:t>
                </a:r>
                <a:r>
                  <a:rPr lang="de-DE" dirty="0"/>
                  <a:t> due </a:t>
                </a:r>
                <a:r>
                  <a:rPr lang="de-DE" dirty="0" err="1"/>
                  <a:t>to</a:t>
                </a:r>
                <a:r>
                  <a:rPr lang="de-DE" dirty="0"/>
                  <a:t> additional </a:t>
                </a:r>
                <a:r>
                  <a:rPr lang="de-DE" dirty="0" err="1"/>
                  <a:t>collimator</a:t>
                </a:r>
                <a:r>
                  <a:rPr lang="de-DE" dirty="0"/>
                  <a:t> in beam </a:t>
                </a:r>
                <a:r>
                  <a:rPr lang="de-DE" dirty="0" err="1"/>
                  <a:t>line</a:t>
                </a:r>
                <a:r>
                  <a:rPr lang="de-DE" dirty="0"/>
                  <a:t> (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expcected</a:t>
                </a:r>
                <a:r>
                  <a:rPr lang="de-DE" dirty="0"/>
                  <a:t> 2.00 </a:t>
                </a:r>
                <a:r>
                  <a:rPr lang="de-DE" dirty="0" err="1"/>
                  <a:t>nA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sample,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had</a:t>
                </a:r>
                <a:r>
                  <a:rPr lang="de-DE" dirty="0"/>
                  <a:t> ~ </a:t>
                </a:r>
                <a:r>
                  <a:rPr lang="de-DE" sz="2800" dirty="0"/>
                  <a:t>1.90 </a:t>
                </a:r>
                <a:r>
                  <a:rPr lang="de-DE" sz="2800" dirty="0" err="1"/>
                  <a:t>nA</a:t>
                </a:r>
                <a:r>
                  <a:rPr lang="de-DE" dirty="0"/>
                  <a:t>)</a:t>
                </a:r>
              </a:p>
              <a:p>
                <a:r>
                  <a:rPr lang="de-DE" dirty="0"/>
                  <a:t>Energy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protons</a:t>
                </a:r>
                <a:r>
                  <a:rPr lang="de-DE" dirty="0"/>
                  <a:t>: </a:t>
                </a:r>
                <a:r>
                  <a:rPr lang="de-DE" sz="2800" dirty="0"/>
                  <a:t>24.915 MeV (</a:t>
                </a:r>
                <a:r>
                  <a:rPr lang="de-DE" sz="2800" dirty="0" err="1"/>
                  <a:t>before</a:t>
                </a:r>
                <a:r>
                  <a:rPr lang="de-DE" sz="2800" dirty="0"/>
                  <a:t> diffuser)</a:t>
                </a:r>
              </a:p>
              <a:p>
                <a:pPr marL="0" indent="0">
                  <a:buNone/>
                </a:pPr>
                <a:r>
                  <a:rPr lang="de-DE" sz="2800" dirty="0"/>
                  <a:t>			     24.007 MeV (</a:t>
                </a:r>
                <a:r>
                  <a:rPr lang="de-DE" sz="2800" dirty="0" err="1"/>
                  <a:t>behind</a:t>
                </a:r>
                <a:r>
                  <a:rPr lang="de-DE" sz="2800" dirty="0"/>
                  <a:t> diffuser)</a:t>
                </a:r>
              </a:p>
              <a:p>
                <a:pPr marL="0" indent="0">
                  <a:buNone/>
                </a:pPr>
                <a:r>
                  <a:rPr lang="de-DE" dirty="0"/>
                  <a:t>			     </a:t>
                </a:r>
                <a:r>
                  <a:rPr lang="de-DE" sz="2800" dirty="0"/>
                  <a:t>23.776 MeV (at </a:t>
                </a:r>
                <a:r>
                  <a:rPr lang="de-DE" sz="2800" dirty="0" err="1"/>
                  <a:t>output</a:t>
                </a:r>
                <a:r>
                  <a:rPr lang="de-DE" sz="2800" dirty="0"/>
                  <a:t> </a:t>
                </a:r>
                <a:r>
                  <a:rPr lang="de-DE" sz="2800" dirty="0" err="1"/>
                  <a:t>into</a:t>
                </a:r>
                <a:r>
                  <a:rPr lang="de-DE" sz="2800" dirty="0"/>
                  <a:t> </a:t>
                </a:r>
                <a:r>
                  <a:rPr lang="de-DE" sz="2800" dirty="0" err="1"/>
                  <a:t>air</a:t>
                </a:r>
                <a:r>
                  <a:rPr lang="de-DE" sz="2800" dirty="0"/>
                  <a:t>)</a:t>
                </a:r>
              </a:p>
              <a:p>
                <a:r>
                  <a:rPr lang="de-DE" dirty="0" err="1"/>
                  <a:t>Instability</a:t>
                </a:r>
                <a:r>
                  <a:rPr lang="de-DE" dirty="0"/>
                  <a:t> at </a:t>
                </a:r>
                <a:r>
                  <a:rPr lang="de-DE" dirty="0" err="1"/>
                  <a:t>start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measurement</a:t>
                </a:r>
                <a:r>
                  <a:rPr lang="de-DE" dirty="0"/>
                  <a:t> </a:t>
                </a:r>
                <a:r>
                  <a:rPr lang="de-DE" dirty="0" err="1"/>
                  <a:t>day</a:t>
                </a:r>
                <a:r>
                  <a:rPr lang="de-DE" dirty="0"/>
                  <a:t> (beam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drops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      ~ 0.1 </a:t>
                </a:r>
                <a:r>
                  <a:rPr lang="de-DE" dirty="0" err="1"/>
                  <a:t>nA</a:t>
                </a:r>
                <a:r>
                  <a:rPr lang="de-DE" dirty="0"/>
                  <a:t> </a:t>
                </a:r>
                <a:r>
                  <a:rPr lang="de-DE" dirty="0" err="1"/>
                  <a:t>over</a:t>
                </a:r>
                <a:r>
                  <a:rPr lang="de-DE" dirty="0"/>
                  <a:t> 15 min)</a:t>
                </a:r>
                <a:endParaRPr lang="de-DE" sz="2800" dirty="0"/>
              </a:p>
              <a:p>
                <a:pPr marL="0" indent="0">
                  <a:buNone/>
                </a:pPr>
                <a:endParaRPr lang="de-DE" sz="2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A4980-554C-16BF-C115-648E74026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453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B531A-6EBD-F027-A1BF-D06013C8D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951B83-C07C-D690-B650-EAF5E1334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240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14F3F24-0004-346A-2218-13AD501D3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160" y="831517"/>
            <a:ext cx="7125840" cy="541106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EF2D1E5-86E4-2B40-2750-32C8FD912C2B}"/>
              </a:ext>
            </a:extLst>
          </p:cNvPr>
          <p:cNvSpPr txBox="1"/>
          <p:nvPr/>
        </p:nvSpPr>
        <p:spPr>
          <a:xfrm>
            <a:off x="20804" y="1090226"/>
            <a:ext cx="50453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The </a:t>
            </a:r>
            <a:r>
              <a:rPr lang="de-DE" sz="2400" dirty="0" err="1"/>
              <a:t>response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less</a:t>
            </a:r>
            <a:r>
              <a:rPr lang="de-DE" sz="2400" dirty="0"/>
              <a:t> </a:t>
            </a:r>
            <a:r>
              <a:rPr lang="de-DE" sz="2400" dirty="0" err="1"/>
              <a:t>homogeneous</a:t>
            </a:r>
            <a:r>
              <a:rPr lang="de-DE" sz="2400" dirty="0"/>
              <a:t> </a:t>
            </a:r>
            <a:r>
              <a:rPr lang="de-DE" sz="2400" dirty="0" err="1"/>
              <a:t>than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arrays</a:t>
            </a:r>
            <a:r>
              <a:rPr lang="de-DE" sz="2400" dirty="0"/>
              <a:t>!</a:t>
            </a:r>
          </a:p>
          <a:p>
            <a:endParaRPr lang="de-DE" sz="2400" dirty="0"/>
          </a:p>
          <a:p>
            <a:r>
              <a:rPr lang="de-DE" sz="2400" dirty="0"/>
              <a:t>Also: The </a:t>
            </a:r>
            <a:r>
              <a:rPr lang="de-DE" sz="2400" dirty="0" err="1"/>
              <a:t>response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lower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logbook</a:t>
            </a:r>
            <a:r>
              <a:rPr lang="de-DE" sz="2400" dirty="0"/>
              <a:t>, </a:t>
            </a:r>
            <a:r>
              <a:rPr lang="de-DE" sz="2400" dirty="0" err="1"/>
              <a:t>these</a:t>
            </a:r>
            <a:r>
              <a:rPr lang="de-DE" sz="2400" dirty="0"/>
              <a:t> </a:t>
            </a:r>
            <a:r>
              <a:rPr lang="de-DE" sz="2400" dirty="0" err="1"/>
              <a:t>measurements</a:t>
            </a:r>
            <a:r>
              <a:rPr lang="de-DE" sz="2400" dirty="0"/>
              <a:t> </a:t>
            </a:r>
            <a:r>
              <a:rPr lang="de-DE" sz="2400" dirty="0" err="1"/>
              <a:t>had</a:t>
            </a:r>
            <a:r>
              <a:rPr lang="de-DE" sz="2400" dirty="0"/>
              <a:t> 1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current</a:t>
            </a:r>
            <a:r>
              <a:rPr lang="de-DE" sz="2400" dirty="0"/>
              <a:t>, </a:t>
            </a:r>
            <a:r>
              <a:rPr lang="de-DE" sz="2400" dirty="0" err="1"/>
              <a:t>meaning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half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2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had</a:t>
            </a:r>
            <a:r>
              <a:rPr lang="de-DE" sz="2400" dirty="0"/>
              <a:t> </a:t>
            </a:r>
            <a:r>
              <a:rPr lang="de-DE" sz="2400" dirty="0" err="1"/>
              <a:t>now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And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setpoint</a:t>
            </a:r>
            <a:r>
              <a:rPr lang="de-DE" sz="2400" dirty="0"/>
              <a:t> </a:t>
            </a:r>
            <a:r>
              <a:rPr lang="de-DE" sz="2400" dirty="0" err="1"/>
              <a:t>voltages</a:t>
            </a:r>
            <a:r>
              <a:rPr lang="de-DE" sz="2400" dirty="0"/>
              <a:t> </a:t>
            </a:r>
            <a:r>
              <a:rPr lang="de-DE" sz="2400" dirty="0" err="1"/>
              <a:t>were</a:t>
            </a:r>
            <a:r>
              <a:rPr lang="de-DE" sz="2400" dirty="0"/>
              <a:t> different:</a:t>
            </a:r>
          </a:p>
          <a:p>
            <a:r>
              <a:rPr lang="de-DE" sz="2400" dirty="0"/>
              <a:t>1.8 </a:t>
            </a:r>
            <a:r>
              <a:rPr lang="de-DE" sz="2400" dirty="0" err="1"/>
              <a:t>now</a:t>
            </a:r>
            <a:r>
              <a:rPr lang="de-DE" sz="2400" dirty="0"/>
              <a:t>, 2 V back </a:t>
            </a:r>
            <a:r>
              <a:rPr lang="de-DE" sz="2400" dirty="0" err="1"/>
              <a:t>then</a:t>
            </a:r>
            <a:r>
              <a:rPr lang="de-D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058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5C9FC-2751-A481-7A91-700933B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</p:txBody>
      </p:sp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77C5A3D-C414-BFF4-D667-47F043AA9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075" y="1327150"/>
            <a:ext cx="7019925" cy="553085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A98516-9671-F9A4-8EAC-C20B8F2DD087}"/>
              </a:ext>
            </a:extLst>
          </p:cNvPr>
          <p:cNvSpPr txBox="1"/>
          <p:nvPr/>
        </p:nvSpPr>
        <p:spPr>
          <a:xfrm>
            <a:off x="0" y="1882053"/>
            <a:ext cx="485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The </a:t>
            </a:r>
            <a:r>
              <a:rPr lang="de-DE" sz="2400" dirty="0" err="1"/>
              <a:t>homogeneity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reached</a:t>
            </a:r>
            <a:r>
              <a:rPr lang="de-DE" sz="2400" dirty="0"/>
              <a:t> </a:t>
            </a:r>
            <a:r>
              <a:rPr lang="de-DE" sz="2400" dirty="0" err="1"/>
              <a:t>now</a:t>
            </a:r>
            <a:r>
              <a:rPr lang="de-DE" sz="2400" dirty="0"/>
              <a:t> </a:t>
            </a:r>
            <a:r>
              <a:rPr lang="de-DE" sz="2400" dirty="0" err="1"/>
              <a:t>among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endParaRPr lang="de-DE" sz="2400" dirty="0"/>
          </a:p>
          <a:p>
            <a:r>
              <a:rPr lang="de-DE" sz="2400" dirty="0" err="1"/>
              <a:t>is</a:t>
            </a:r>
            <a:r>
              <a:rPr lang="de-DE" sz="2400" dirty="0"/>
              <a:t> ~ </a:t>
            </a:r>
            <a:r>
              <a:rPr lang="de-DE" sz="2400" dirty="0" err="1"/>
              <a:t>factor</a:t>
            </a:r>
            <a:r>
              <a:rPr lang="de-DE" sz="2400" dirty="0"/>
              <a:t> 20 </a:t>
            </a:r>
            <a:r>
              <a:rPr lang="de-DE" sz="2400" dirty="0" err="1"/>
              <a:t>times</a:t>
            </a:r>
            <a:r>
              <a:rPr lang="de-DE" sz="2400" dirty="0"/>
              <a:t>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than</a:t>
            </a:r>
            <a:r>
              <a:rPr lang="de-DE" sz="2400" dirty="0"/>
              <a:t> </a:t>
            </a:r>
            <a:r>
              <a:rPr lang="de-DE" sz="2400" dirty="0" err="1"/>
              <a:t>before</a:t>
            </a:r>
            <a:r>
              <a:rPr lang="de-DE" sz="2400" dirty="0"/>
              <a:t>!</a:t>
            </a:r>
          </a:p>
          <a:p>
            <a:endParaRPr lang="de-DE" sz="2400" dirty="0"/>
          </a:p>
          <a:p>
            <a:r>
              <a:rPr lang="de-DE" sz="2400" dirty="0" err="1"/>
              <a:t>Before</a:t>
            </a:r>
            <a:r>
              <a:rPr lang="de-DE" sz="2400" dirty="0"/>
              <a:t>: </a:t>
            </a:r>
            <a:r>
              <a:rPr lang="de-DE" sz="2400" dirty="0" err="1"/>
              <a:t>Factor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~ 0.6 </a:t>
            </a:r>
            <a:r>
              <a:rPr lang="de-DE" sz="2400" dirty="0" err="1"/>
              <a:t>to</a:t>
            </a:r>
            <a:r>
              <a:rPr lang="de-DE" sz="2400" dirty="0"/>
              <a:t> ~ 1.8 -&gt; 1.2 </a:t>
            </a:r>
            <a:r>
              <a:rPr lang="de-DE" sz="2400" dirty="0" err="1"/>
              <a:t>range</a:t>
            </a:r>
            <a:endParaRPr lang="de-DE" sz="2400" dirty="0"/>
          </a:p>
          <a:p>
            <a:r>
              <a:rPr lang="de-DE" sz="2400" u="sng" dirty="0"/>
              <a:t>120 % </a:t>
            </a:r>
            <a:r>
              <a:rPr lang="de-DE" sz="2400" u="sng" dirty="0" err="1"/>
              <a:t>deviation</a:t>
            </a:r>
            <a:r>
              <a:rPr lang="de-DE" sz="2400" u="sng" dirty="0"/>
              <a:t> in </a:t>
            </a:r>
            <a:r>
              <a:rPr lang="de-DE" sz="2400" u="sng" dirty="0" err="1"/>
              <a:t>response</a:t>
            </a:r>
            <a:endParaRPr lang="de-DE" sz="2400" u="sng" dirty="0"/>
          </a:p>
          <a:p>
            <a:endParaRPr lang="de-DE" sz="2400" dirty="0"/>
          </a:p>
          <a:p>
            <a:r>
              <a:rPr lang="de-DE" sz="2400" dirty="0" err="1"/>
              <a:t>Now</a:t>
            </a:r>
            <a:r>
              <a:rPr lang="de-DE" sz="2400" dirty="0"/>
              <a:t>: ~ 0.96 </a:t>
            </a:r>
            <a:r>
              <a:rPr lang="de-DE" sz="2400" dirty="0" err="1"/>
              <a:t>to</a:t>
            </a:r>
            <a:r>
              <a:rPr lang="de-DE" sz="2400" dirty="0"/>
              <a:t> ~ 1.02  -&gt; 0.06 </a:t>
            </a:r>
            <a:r>
              <a:rPr lang="de-DE" sz="2400" dirty="0" err="1"/>
              <a:t>range</a:t>
            </a:r>
            <a:endParaRPr lang="de-DE" sz="2400" dirty="0"/>
          </a:p>
          <a:p>
            <a:r>
              <a:rPr lang="de-DE" sz="2400" u="sng" dirty="0"/>
              <a:t>6 % </a:t>
            </a:r>
            <a:r>
              <a:rPr lang="de-DE" sz="2400" u="sng" dirty="0" err="1"/>
              <a:t>deviation</a:t>
            </a:r>
            <a:r>
              <a:rPr lang="de-DE" sz="2400" u="sng" dirty="0"/>
              <a:t> in </a:t>
            </a:r>
            <a:r>
              <a:rPr lang="de-DE" sz="2400" u="sng" dirty="0" err="1"/>
              <a:t>response</a:t>
            </a:r>
            <a:endParaRPr lang="de-DE" sz="2400" u="sng" dirty="0"/>
          </a:p>
        </p:txBody>
      </p:sp>
    </p:spTree>
    <p:extLst>
      <p:ext uri="{BB962C8B-B14F-4D97-AF65-F5344CB8AC3E}">
        <p14:creationId xmlns:p14="http://schemas.microsoft.com/office/powerpoint/2010/main" val="1621391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52AE4-6241-3F24-1C25-967F12417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47C3C0-87D0-5A6D-FC00-7E1020FC0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percent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…</a:t>
            </a:r>
          </a:p>
          <a:p>
            <a:r>
              <a:rPr lang="de-DE" dirty="0"/>
              <a:t>I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 and </a:t>
            </a:r>
            <a:r>
              <a:rPr lang="de-DE" dirty="0" err="1"/>
              <a:t>with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3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C4CE5-021C-C815-35B6-5AF03B0A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F6AE26-B8ED-C17D-EA8F-5F1B1C32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339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324092-68EC-27A7-8F76-B63C824A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69239" cy="47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7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D746B-E774-0376-BD5D-C89C8E0B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74B6E27-A536-64D3-1C61-A993676CC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4CA67C-07F2-99F0-EF5E-8498ED92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69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35DC2-180C-4ECF-EF2B-6DBA3B14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EA9009E-B6EB-5849-5FAB-663037D95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2D3202-C74B-222C-DBD9-16D4F19E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78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BCCDF-7A0E-0423-04D5-83C71184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Scan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6F60C2-DD25-0296-7F3E-05ECAE269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E1B1C53-6E0B-5C22-27C9-512CFC14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5999" cy="46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11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0797F-60C8-2F35-8B96-B042FBA8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3 Logo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10E58CC-3304-8284-FB25-E4E3A8F95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3395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2A4D0D-A2F1-F46B-664C-AA6F8A20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7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5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030C6-B1E2-37FD-0DD8-2F7B6977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3 Beam Scan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51A6BC8-F0C4-2CF7-412A-022E5313E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151CAB7-7C6B-E7BF-2517-CBB05328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8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6450E-F054-637C-0E59-1BCEDE0F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200 um diffuser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DA0143A-7DEE-C53A-0FC6-A1ADF1158983}"/>
              </a:ext>
            </a:extLst>
          </p:cNvPr>
          <p:cNvGrpSpPr>
            <a:grpSpLocks noChangeAspect="1"/>
          </p:cNvGrpSpPr>
          <p:nvPr/>
        </p:nvGrpSpPr>
        <p:grpSpPr>
          <a:xfrm>
            <a:off x="1462078" y="1690688"/>
            <a:ext cx="9267843" cy="5068189"/>
            <a:chOff x="157162" y="352085"/>
            <a:chExt cx="11896912" cy="6505915"/>
          </a:xfrm>
        </p:grpSpPr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EAF77DBE-0F9A-4ECF-E793-83DB8E5A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858" t="6621" b="26164"/>
            <a:stretch/>
          </p:blipFill>
          <p:spPr>
            <a:xfrm>
              <a:off x="157162" y="534003"/>
              <a:ext cx="4457701" cy="5789993"/>
            </a:xfrm>
            <a:prstGeom prst="rect">
              <a:avLst/>
            </a:prstGeom>
          </p:spPr>
        </p:pic>
        <p:cxnSp>
          <p:nvCxnSpPr>
            <p:cNvPr id="5" name="Connecteur droit 6">
              <a:extLst>
                <a:ext uri="{FF2B5EF4-FFF2-40B4-BE49-F238E27FC236}">
                  <a16:creationId xmlns:a16="http://schemas.microsoft.com/office/drawing/2014/main" id="{0DD63E48-9158-77E8-09BF-6E7D9E86713C}"/>
                </a:ext>
              </a:extLst>
            </p:cNvPr>
            <p:cNvCxnSpPr/>
            <p:nvPr/>
          </p:nvCxnSpPr>
          <p:spPr>
            <a:xfrm>
              <a:off x="2328863" y="1781173"/>
              <a:ext cx="0" cy="377190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Image 8">
              <a:extLst>
                <a:ext uri="{FF2B5EF4-FFF2-40B4-BE49-F238E27FC236}">
                  <a16:creationId xmlns:a16="http://schemas.microsoft.com/office/drawing/2014/main" id="{D5AD76D8-37D0-1A77-EBBC-D7496DEF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7828" y="352085"/>
              <a:ext cx="5546772" cy="3227508"/>
            </a:xfrm>
            <a:prstGeom prst="rect">
              <a:avLst/>
            </a:prstGeom>
          </p:spPr>
        </p:pic>
        <p:sp>
          <p:nvSpPr>
            <p:cNvPr id="7" name="ZoneTexte 9">
              <a:extLst>
                <a:ext uri="{FF2B5EF4-FFF2-40B4-BE49-F238E27FC236}">
                  <a16:creationId xmlns:a16="http://schemas.microsoft.com/office/drawing/2014/main" id="{9F547AB5-D4A1-BABD-1AAD-7D5AECB21407}"/>
                </a:ext>
              </a:extLst>
            </p:cNvPr>
            <p:cNvSpPr txBox="1"/>
            <p:nvPr/>
          </p:nvSpPr>
          <p:spPr>
            <a:xfrm>
              <a:off x="4979188" y="159650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8" name="ZoneTexte 10">
              <a:extLst>
                <a:ext uri="{FF2B5EF4-FFF2-40B4-BE49-F238E27FC236}">
                  <a16:creationId xmlns:a16="http://schemas.microsoft.com/office/drawing/2014/main" id="{0D7DA825-9431-F740-2CA5-8AEFE48DE005}"/>
                </a:ext>
              </a:extLst>
            </p:cNvPr>
            <p:cNvSpPr txBox="1"/>
            <p:nvPr/>
          </p:nvSpPr>
          <p:spPr>
            <a:xfrm>
              <a:off x="11710710" y="15965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  <p:pic>
          <p:nvPicPr>
            <p:cNvPr id="9" name="Image 12">
              <a:extLst>
                <a:ext uri="{FF2B5EF4-FFF2-40B4-BE49-F238E27FC236}">
                  <a16:creationId xmlns:a16="http://schemas.microsoft.com/office/drawing/2014/main" id="{A85D4380-7136-6587-E5C7-076DD008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828" y="3630492"/>
              <a:ext cx="5546772" cy="3227508"/>
            </a:xfrm>
            <a:prstGeom prst="rect">
              <a:avLst/>
            </a:prstGeom>
          </p:spPr>
        </p:pic>
        <p:sp>
          <p:nvSpPr>
            <p:cNvPr id="10" name="ZoneTexte 13">
              <a:extLst>
                <a:ext uri="{FF2B5EF4-FFF2-40B4-BE49-F238E27FC236}">
                  <a16:creationId xmlns:a16="http://schemas.microsoft.com/office/drawing/2014/main" id="{B724299F-B20D-E80B-1F86-6EAEF02BBDF5}"/>
                </a:ext>
              </a:extLst>
            </p:cNvPr>
            <p:cNvSpPr txBox="1"/>
            <p:nvPr/>
          </p:nvSpPr>
          <p:spPr>
            <a:xfrm>
              <a:off x="4979188" y="4909849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sp>
          <p:nvSpPr>
            <p:cNvPr id="11" name="ZoneTexte 14">
              <a:extLst>
                <a:ext uri="{FF2B5EF4-FFF2-40B4-BE49-F238E27FC236}">
                  <a16:creationId xmlns:a16="http://schemas.microsoft.com/office/drawing/2014/main" id="{77251D5C-E20E-E7CF-30BD-C082F8CF3EB1}"/>
                </a:ext>
              </a:extLst>
            </p:cNvPr>
            <p:cNvSpPr txBox="1"/>
            <p:nvPr/>
          </p:nvSpPr>
          <p:spPr>
            <a:xfrm>
              <a:off x="11710710" y="490984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  <p:cxnSp>
          <p:nvCxnSpPr>
            <p:cNvPr id="12" name="Connecteur droit 17">
              <a:extLst>
                <a:ext uri="{FF2B5EF4-FFF2-40B4-BE49-F238E27FC236}">
                  <a16:creationId xmlns:a16="http://schemas.microsoft.com/office/drawing/2014/main" id="{4E87AAD8-F96C-6482-1663-7B2086A7A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262" y="3494316"/>
              <a:ext cx="361473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737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C63C9-9F07-DBB6-C387-64F611EA5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F1E4FA-6CE1-4A30-9C29-52977840E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subtracted</a:t>
            </a:r>
            <a:endParaRPr lang="de-DE" dirty="0"/>
          </a:p>
          <a:p>
            <a:r>
              <a:rPr lang="de-DE" dirty="0"/>
              <a:t>1st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+ 1 </a:t>
            </a:r>
            <a:r>
              <a:rPr lang="de-DE" dirty="0" err="1"/>
              <a:t>map</a:t>
            </a:r>
            <a:r>
              <a:rPr lang="de-DE" dirty="0"/>
              <a:t> in real </a:t>
            </a:r>
            <a:r>
              <a:rPr lang="de-DE" dirty="0" err="1"/>
              <a:t>pixels</a:t>
            </a:r>
            <a:r>
              <a:rPr lang="de-DE" dirty="0"/>
              <a:t> (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)</a:t>
            </a:r>
          </a:p>
          <a:p>
            <a:r>
              <a:rPr lang="de-DE" dirty="0"/>
              <a:t>2nd </a:t>
            </a:r>
            <a:r>
              <a:rPr lang="de-DE" dirty="0" err="1"/>
              <a:t>side</a:t>
            </a:r>
            <a:r>
              <a:rPr lang="de-DE" dirty="0"/>
              <a:t>: Maps in </a:t>
            </a:r>
            <a:r>
              <a:rPr lang="de-DE" dirty="0" err="1"/>
              <a:t>pixel</a:t>
            </a:r>
            <a:r>
              <a:rPr lang="de-DE" dirty="0"/>
              <a:t> (</a:t>
            </a:r>
            <a:r>
              <a:rPr lang="de-DE" dirty="0" err="1"/>
              <a:t>filled</a:t>
            </a:r>
            <a:r>
              <a:rPr lang="de-DE" dirty="0"/>
              <a:t>)</a:t>
            </a:r>
          </a:p>
          <a:p>
            <a:r>
              <a:rPr lang="de-DE" dirty="0"/>
              <a:t>3rd </a:t>
            </a:r>
            <a:r>
              <a:rPr lang="de-DE" dirty="0" err="1"/>
              <a:t>or</a:t>
            </a:r>
            <a:r>
              <a:rPr lang="de-DE" dirty="0"/>
              <a:t> 2nd </a:t>
            </a:r>
            <a:r>
              <a:rPr lang="de-DE" dirty="0" err="1"/>
              <a:t>side</a:t>
            </a:r>
            <a:r>
              <a:rPr lang="de-DE" dirty="0"/>
              <a:t>: Maps in </a:t>
            </a:r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4086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04BCB-A69B-C2C7-940E-62FBBD7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Inhaltsplatzhalter 4" descr="Ein Bild, das Kreis, Lautsprecher enthält.&#10;&#10;Automatisch generierte Beschreibung">
            <a:extLst>
              <a:ext uri="{FF2B5EF4-FFF2-40B4-BE49-F238E27FC236}">
                <a16:creationId xmlns:a16="http://schemas.microsoft.com/office/drawing/2014/main" id="{8E074DB4-15C0-1D5B-3F15-CF31B72B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60090" y="461705"/>
            <a:ext cx="3693612" cy="2770208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5CD2707-2B47-4D41-01BB-77B05B81E987}"/>
              </a:ext>
            </a:extLst>
          </p:cNvPr>
          <p:cNvSpPr txBox="1"/>
          <p:nvPr/>
        </p:nvSpPr>
        <p:spPr>
          <a:xfrm>
            <a:off x="219455" y="1657934"/>
            <a:ext cx="4525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(1 half out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beam)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40 mm: 2.43 </a:t>
            </a:r>
            <a:r>
              <a:rPr lang="de-DE" sz="2400" dirty="0" err="1"/>
              <a:t>nA</a:t>
            </a:r>
            <a:r>
              <a:rPr lang="de-DE" sz="2400" dirty="0"/>
              <a:t> -&gt; 2.34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70 mm: 2.43 </a:t>
            </a:r>
            <a:r>
              <a:rPr lang="de-DE" sz="2400" dirty="0" err="1"/>
              <a:t>nA</a:t>
            </a:r>
            <a:r>
              <a:rPr lang="de-DE" sz="2400" dirty="0"/>
              <a:t> -&gt; 2.36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85 mm: 2.41 </a:t>
            </a:r>
            <a:r>
              <a:rPr lang="de-DE" sz="2400" dirty="0" err="1"/>
              <a:t>nA</a:t>
            </a:r>
            <a:r>
              <a:rPr lang="de-DE" sz="2400" dirty="0"/>
              <a:t> -&gt; 2.36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–&gt; 2.38 </a:t>
            </a:r>
            <a:r>
              <a:rPr lang="de-DE" sz="2400" dirty="0" err="1"/>
              <a:t>nA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F6CDD-B1F7-BD2F-2C8D-F4849180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703" y="2739445"/>
            <a:ext cx="5303543" cy="41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98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68E152-C585-115C-E479-79B42CCD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0"/>
            <a:ext cx="4660900" cy="3619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FE4313-0997-25E4-69C0-FF50A1EB6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6892"/>
            <a:ext cx="4660900" cy="3619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D351009-0B70-D19F-2AD0-A6532A00A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250168"/>
            <a:ext cx="4660900" cy="3619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21D9904-583E-4C3A-DFF2-98D2172E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8500"/>
            <a:ext cx="4660900" cy="3619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3125F46-9C44-29BC-85AC-47625D4E42BC}"/>
              </a:ext>
            </a:extLst>
          </p:cNvPr>
          <p:cNvSpPr txBox="1"/>
          <p:nvPr/>
        </p:nvSpPr>
        <p:spPr>
          <a:xfrm>
            <a:off x="1979270" y="17883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40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64B84D7-E0C1-F1AD-EF0B-F978280F599A}"/>
              </a:ext>
            </a:extLst>
          </p:cNvPr>
          <p:cNvSpPr txBox="1"/>
          <p:nvPr/>
        </p:nvSpPr>
        <p:spPr>
          <a:xfrm>
            <a:off x="6632971" y="17777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55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3833F23-C8CC-3B5B-BB87-F6ED34493793}"/>
              </a:ext>
            </a:extLst>
          </p:cNvPr>
          <p:cNvSpPr txBox="1"/>
          <p:nvPr/>
        </p:nvSpPr>
        <p:spPr>
          <a:xfrm>
            <a:off x="1979270" y="3429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70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27377B-6A03-AE56-3EED-F6661A901E8B}"/>
              </a:ext>
            </a:extLst>
          </p:cNvPr>
          <p:cNvSpPr txBox="1"/>
          <p:nvPr/>
        </p:nvSpPr>
        <p:spPr>
          <a:xfrm>
            <a:off x="6640170" y="342794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85</a:t>
            </a:r>
          </a:p>
        </p:txBody>
      </p:sp>
    </p:spTree>
    <p:extLst>
      <p:ext uri="{BB962C8B-B14F-4D97-AF65-F5344CB8AC3E}">
        <p14:creationId xmlns:p14="http://schemas.microsoft.com/office/powerpoint/2010/main" val="2026721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6C958-C9F6-6D73-A61E-2B06CCA0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0"/>
            <a:ext cx="10515600" cy="1325563"/>
          </a:xfrm>
        </p:spPr>
        <p:txBody>
          <a:bodyPr/>
          <a:lstStyle/>
          <a:p>
            <a:r>
              <a:rPr lang="de-DE" dirty="0"/>
              <a:t>The Logo</a:t>
            </a:r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8463635-5442-D227-F605-95A845D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95" t="35137" r="32339" b="17144"/>
          <a:stretch/>
        </p:blipFill>
        <p:spPr>
          <a:xfrm rot="10800000">
            <a:off x="8974667" y="227204"/>
            <a:ext cx="3217333" cy="348228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BB3D33-FCC1-1609-0CF6-14F724EB3761}"/>
              </a:ext>
            </a:extLst>
          </p:cNvPr>
          <p:cNvSpPr txBox="1"/>
          <p:nvPr/>
        </p:nvSpPr>
        <p:spPr>
          <a:xfrm>
            <a:off x="0" y="947997"/>
            <a:ext cx="4525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</a:t>
            </a:r>
            <a:r>
              <a:rPr lang="de-DE" sz="2400" dirty="0" err="1"/>
              <a:t>over</a:t>
            </a:r>
            <a:r>
              <a:rPr lang="de-DE" sz="2400" dirty="0"/>
              <a:t> lunch)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65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75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85 mm: –&gt; 2.33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Beam was </a:t>
            </a:r>
            <a:r>
              <a:rPr lang="de-DE" sz="2400" dirty="0" err="1"/>
              <a:t>stable</a:t>
            </a:r>
            <a:r>
              <a:rPr lang="de-DE" sz="2400" dirty="0"/>
              <a:t> </a:t>
            </a:r>
            <a:r>
              <a:rPr lang="de-DE" sz="2400" dirty="0" err="1"/>
              <a:t>enough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</a:p>
          <a:p>
            <a:r>
              <a:rPr lang="de-DE" sz="2400" dirty="0"/>
              <a:t>do </a:t>
            </a:r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9E27FD-2144-B27D-4F4B-8E078DAE8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163" y="2754623"/>
            <a:ext cx="5341589" cy="41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59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D5130AC-095A-61E2-A132-A6B391A2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4711700" cy="3619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3A1F09-29E0-CC23-EC41-8B5BAECB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711700" cy="3619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2802D28-9862-7676-9EC7-FFEB01C2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238500"/>
            <a:ext cx="4711700" cy="3619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733C94A-81D3-0F67-3B78-496B93EDE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8500"/>
            <a:ext cx="4711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71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D1BB0458-314D-867F-35EF-D0D60780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208" t="36336" r="61282" b="15946"/>
          <a:stretch/>
        </p:blipFill>
        <p:spPr>
          <a:xfrm rot="10800000">
            <a:off x="9110133" y="0"/>
            <a:ext cx="3081867" cy="3500393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557D2E-A762-6DFA-060F-D979B3AC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27" y="2873375"/>
            <a:ext cx="4711700" cy="3619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0702C9-E0F4-1910-12E8-D934B5E2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F4072A-D521-5523-296A-6E5BCB040481}"/>
              </a:ext>
            </a:extLst>
          </p:cNvPr>
          <p:cNvSpPr txBox="1"/>
          <p:nvPr/>
        </p:nvSpPr>
        <p:spPr>
          <a:xfrm>
            <a:off x="5119920" y="1204408"/>
            <a:ext cx="345922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Shadowing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~ 30 mm </a:t>
            </a:r>
            <a:r>
              <a:rPr lang="de-DE" dirty="0" err="1"/>
              <a:t>aperture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FEDB00-981F-BC74-F878-EF1EB9D33FBD}"/>
              </a:ext>
            </a:extLst>
          </p:cNvPr>
          <p:cNvCxnSpPr>
            <a:cxnSpLocks/>
          </p:cNvCxnSpPr>
          <p:nvPr/>
        </p:nvCxnSpPr>
        <p:spPr>
          <a:xfrm flipH="1">
            <a:off x="6463145" y="1937695"/>
            <a:ext cx="260543" cy="20939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6151D99-EFC3-946C-C70A-3C9A46739D7C}"/>
              </a:ext>
            </a:extLst>
          </p:cNvPr>
          <p:cNvSpPr txBox="1"/>
          <p:nvPr/>
        </p:nvSpPr>
        <p:spPr>
          <a:xfrm>
            <a:off x="51737" y="1850739"/>
            <a:ext cx="4525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</a:t>
            </a:r>
            <a:r>
              <a:rPr lang="de-DE" sz="2400" dirty="0" err="1"/>
              <a:t>over</a:t>
            </a:r>
            <a:r>
              <a:rPr lang="de-DE" sz="2400" dirty="0"/>
              <a:t> lunch)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65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75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85 mm: –&gt; 2.33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Beam was </a:t>
            </a:r>
            <a:r>
              <a:rPr lang="de-DE" sz="2400" dirty="0" err="1"/>
              <a:t>stable</a:t>
            </a:r>
            <a:r>
              <a:rPr lang="de-DE" sz="2400" dirty="0"/>
              <a:t> </a:t>
            </a:r>
            <a:r>
              <a:rPr lang="de-DE" sz="2400" dirty="0" err="1"/>
              <a:t>enough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</a:p>
          <a:p>
            <a:r>
              <a:rPr lang="de-DE" sz="2400" dirty="0"/>
              <a:t>do </a:t>
            </a:r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196561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D5E9D4-ACFB-BE8C-1412-3E850E17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984"/>
            <a:ext cx="4711700" cy="3619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C28520C-14F5-78C4-F388-B31628B4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1731984"/>
            <a:ext cx="4711700" cy="3619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6611B89-B479-5E1D-256E-C279CEEF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1731984"/>
            <a:ext cx="4711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6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6564F-0227-9FA4-D7F3-B4EA94769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E48EA2-758F-9FEE-8D1D-8A7D7707B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2 and 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timelapse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1406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69611-3BE4-F293-FF74-10AE2AA3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4B79B3-AE60-11F2-DB73-B697D19BE83F}"/>
              </a:ext>
            </a:extLst>
          </p:cNvPr>
          <p:cNvSpPr txBox="1"/>
          <p:nvPr/>
        </p:nvSpPr>
        <p:spPr>
          <a:xfrm>
            <a:off x="51737" y="1850739"/>
            <a:ext cx="4525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2.0 </a:t>
            </a:r>
            <a:r>
              <a:rPr lang="de-DE" sz="2400" dirty="0" err="1"/>
              <a:t>nA</a:t>
            </a:r>
            <a:r>
              <a:rPr lang="de-DE" sz="2400" dirty="0"/>
              <a:t> -&gt; 1.91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70 mm: 2.0 </a:t>
            </a:r>
            <a:r>
              <a:rPr lang="de-DE" sz="2400" dirty="0" err="1"/>
              <a:t>nA</a:t>
            </a:r>
            <a:r>
              <a:rPr lang="de-DE" sz="2400" dirty="0"/>
              <a:t> -&gt; 1.95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85 mm: 2.0 </a:t>
            </a:r>
            <a:r>
              <a:rPr lang="de-DE" sz="2400" dirty="0" err="1"/>
              <a:t>nA</a:t>
            </a:r>
            <a:r>
              <a:rPr lang="de-DE" sz="2400" dirty="0"/>
              <a:t> -&gt; 1.97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Currents</a:t>
            </a:r>
            <a:r>
              <a:rPr lang="de-DE" sz="2400" dirty="0"/>
              <a:t> at Faraday </a:t>
            </a:r>
            <a:r>
              <a:rPr lang="de-DE" sz="2400" dirty="0" err="1"/>
              <a:t>cup</a:t>
            </a:r>
            <a:endParaRPr lang="de-DE" sz="2400" dirty="0"/>
          </a:p>
          <a:p>
            <a:r>
              <a:rPr lang="de-DE" sz="2400" dirty="0" err="1"/>
              <a:t>No</a:t>
            </a:r>
            <a:r>
              <a:rPr lang="de-DE" sz="2400" dirty="0"/>
              <a:t> diffuser, </a:t>
            </a:r>
            <a:r>
              <a:rPr lang="de-DE" sz="2400" dirty="0" err="1"/>
              <a:t>thus</a:t>
            </a:r>
            <a:r>
              <a:rPr lang="de-DE" sz="2400" dirty="0"/>
              <a:t> = at sample (</a:t>
            </a:r>
            <a:r>
              <a:rPr lang="de-DE" sz="2400" dirty="0" err="1"/>
              <a:t>if</a:t>
            </a:r>
            <a:r>
              <a:rPr lang="de-DE" sz="2400" dirty="0"/>
              <a:t> not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additional </a:t>
            </a:r>
            <a:r>
              <a:rPr lang="de-DE" sz="2400" dirty="0" err="1"/>
              <a:t>collimator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beamline</a:t>
            </a:r>
            <a:r>
              <a:rPr lang="de-DE" sz="2400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BD70E1-4023-1B9A-43C1-0E36C721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737" y="1243469"/>
            <a:ext cx="7308740" cy="56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7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93BC161-B202-A171-9C27-C1AB0A37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19250"/>
            <a:ext cx="4711700" cy="3619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0D0BF83-403F-BCB4-182E-9178ACFE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1" y="1619250"/>
            <a:ext cx="4711700" cy="3619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6CF94ED-C3B3-E503-2FF6-6B7C4A3A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1619250"/>
            <a:ext cx="4711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77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B267B-D3E5-6492-AB20-D8B936E0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Samples </a:t>
            </a:r>
            <a:r>
              <a:rPr lang="de-DE" dirty="0" err="1"/>
              <a:t>measured</a:t>
            </a: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90457FC-0680-E2C3-F44F-5A031F34F68E}"/>
              </a:ext>
            </a:extLst>
          </p:cNvPr>
          <p:cNvGrpSpPr/>
          <p:nvPr/>
        </p:nvGrpSpPr>
        <p:grpSpPr>
          <a:xfrm>
            <a:off x="0" y="1278659"/>
            <a:ext cx="9918829" cy="5579341"/>
            <a:chOff x="1493773" y="1278659"/>
            <a:chExt cx="9918829" cy="5579341"/>
          </a:xfrm>
        </p:grpSpPr>
        <p:pic>
          <p:nvPicPr>
            <p:cNvPr id="4" name="Inhaltsplatzhalter 6">
              <a:extLst>
                <a:ext uri="{FF2B5EF4-FFF2-40B4-BE49-F238E27FC236}">
                  <a16:creationId xmlns:a16="http://schemas.microsoft.com/office/drawing/2014/main" id="{26AEBD29-9AF1-8C93-D5D6-9ED49133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773" y="1278659"/>
              <a:ext cx="9918829" cy="5579341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FB51583-86A4-4193-D017-9DD7F542D6F3}"/>
                </a:ext>
              </a:extLst>
            </p:cNvPr>
            <p:cNvSpPr/>
            <p:nvPr/>
          </p:nvSpPr>
          <p:spPr>
            <a:xfrm>
              <a:off x="8201024" y="3157538"/>
              <a:ext cx="2757489" cy="671512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74D864E-F96C-ECB2-A8FB-8E9ABF048CF0}"/>
                </a:ext>
              </a:extLst>
            </p:cNvPr>
            <p:cNvSpPr txBox="1"/>
            <p:nvPr/>
          </p:nvSpPr>
          <p:spPr>
            <a:xfrm>
              <a:off x="6853237" y="2835831"/>
              <a:ext cx="1458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FF0000"/>
                  </a:solidFill>
                </a:rPr>
                <a:t>Active</a:t>
              </a:r>
              <a:r>
                <a:rPr lang="de-DE" dirty="0">
                  <a:solidFill>
                    <a:srgbClr val="FF0000"/>
                  </a:solidFill>
                </a:rPr>
                <a:t> </a:t>
              </a:r>
              <a:r>
                <a:rPr lang="de-DE" dirty="0" err="1">
                  <a:solidFill>
                    <a:srgbClr val="FF0000"/>
                  </a:solidFill>
                </a:rPr>
                <a:t>region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203DDE7-7A7E-2154-8A30-75288CD1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654" r="78507" b="42320"/>
          <a:stretch/>
        </p:blipFill>
        <p:spPr>
          <a:xfrm>
            <a:off x="9464740" y="4479203"/>
            <a:ext cx="2625164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74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0A504-6583-1A42-C347-C2297AAC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95" y="230043"/>
            <a:ext cx="11353800" cy="1325563"/>
          </a:xfrm>
        </p:spPr>
        <p:txBody>
          <a:bodyPr/>
          <a:lstStyle/>
          <a:p>
            <a:r>
              <a:rPr lang="de-DE" dirty="0"/>
              <a:t>The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1 </a:t>
            </a:r>
            <a:r>
              <a:rPr lang="de-DE" dirty="0" err="1"/>
              <a:t>map</a:t>
            </a:r>
            <a:r>
              <a:rPr lang="de-DE" dirty="0"/>
              <a:t>, but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</p:txBody>
      </p:sp>
      <p:pic>
        <p:nvPicPr>
          <p:cNvPr id="4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499683D5-0DEA-5B74-241B-3EBB1189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06" t="42984" r="2784" b="9298"/>
          <a:stretch/>
        </p:blipFill>
        <p:spPr>
          <a:xfrm rot="10800000">
            <a:off x="9043610" y="1239355"/>
            <a:ext cx="3081867" cy="35003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5DDBAC5-2CEF-CB58-3EC9-08F0956C717F}"/>
              </a:ext>
            </a:extLst>
          </p:cNvPr>
          <p:cNvSpPr txBox="1"/>
          <p:nvPr/>
        </p:nvSpPr>
        <p:spPr>
          <a:xfrm>
            <a:off x="273595" y="1990205"/>
            <a:ext cx="1970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 = 70 mm</a:t>
            </a:r>
          </a:p>
          <a:p>
            <a:r>
              <a:rPr lang="de-DE" dirty="0"/>
              <a:t>2.44 </a:t>
            </a:r>
            <a:r>
              <a:rPr lang="de-DE" dirty="0" err="1"/>
              <a:t>nA</a:t>
            </a:r>
            <a:r>
              <a:rPr lang="de-DE" dirty="0"/>
              <a:t> -&gt; 2.44 </a:t>
            </a:r>
            <a:r>
              <a:rPr lang="de-DE" dirty="0" err="1"/>
              <a:t>nA</a:t>
            </a:r>
            <a:endParaRPr lang="de-DE" dirty="0"/>
          </a:p>
          <a:p>
            <a:endParaRPr lang="de-DE" dirty="0"/>
          </a:p>
          <a:p>
            <a:r>
              <a:rPr lang="de-DE" dirty="0"/>
              <a:t>Y-scan</a:t>
            </a:r>
          </a:p>
          <a:p>
            <a:r>
              <a:rPr lang="de-DE" dirty="0"/>
              <a:t>2.44 </a:t>
            </a:r>
            <a:r>
              <a:rPr lang="de-DE" dirty="0" err="1"/>
              <a:t>nA</a:t>
            </a:r>
            <a:r>
              <a:rPr lang="de-DE" dirty="0"/>
              <a:t> -&gt; 2.44 </a:t>
            </a:r>
            <a:r>
              <a:rPr lang="de-DE" dirty="0" err="1"/>
              <a:t>nA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4F2CBB-ECB5-E62E-ECA7-E8FEBD61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06" y="1413082"/>
            <a:ext cx="6672146" cy="51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5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247A471-B6B1-483F-4F81-BC80B36D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63" y="1193800"/>
            <a:ext cx="5981521" cy="44704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6F68899-B9DD-FC55-6B55-2DE7F299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7544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5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BB27E-E277-90E4-A145-56C1217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83737CCA-14F3-6992-5624-09E5A012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096000" cy="4641458"/>
          </a:xfrm>
          <a:prstGeom prst="rect">
            <a:avLst/>
          </a:prstGeom>
        </p:spPr>
      </p:pic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3F443CE-C44A-073F-FA16-0F247F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3" y="1769500"/>
            <a:ext cx="5983707" cy="448383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7A7E1-FBB4-5548-371F-46D3CA575060}"/>
              </a:ext>
            </a:extLst>
          </p:cNvPr>
          <p:cNvSpPr txBox="1"/>
          <p:nvPr/>
        </p:nvSpPr>
        <p:spPr>
          <a:xfrm>
            <a:off x="7795778" y="1506022"/>
            <a:ext cx="26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fanout</a:t>
            </a:r>
            <a:r>
              <a:rPr lang="de-DE" dirty="0"/>
              <a:t> on </a:t>
            </a:r>
            <a:r>
              <a:rPr lang="de-DE" dirty="0" err="1"/>
              <a:t>GaN</a:t>
            </a:r>
            <a:r>
              <a:rPr lang="de-DE" dirty="0"/>
              <a:t> </a:t>
            </a:r>
            <a:r>
              <a:rPr lang="de-DE" dirty="0" err="1"/>
              <a:t>wafer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9D56B6-3F42-05CE-09EB-573673ABF27B}"/>
              </a:ext>
            </a:extLst>
          </p:cNvPr>
          <p:cNvSpPr txBox="1"/>
          <p:nvPr/>
        </p:nvSpPr>
        <p:spPr>
          <a:xfrm>
            <a:off x="1590816" y="1506022"/>
            <a:ext cx="302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fanout</a:t>
            </a:r>
            <a:r>
              <a:rPr lang="de-DE" dirty="0"/>
              <a:t> on </a:t>
            </a:r>
            <a:r>
              <a:rPr lang="de-DE" dirty="0" err="1"/>
              <a:t>GaN</a:t>
            </a:r>
            <a:r>
              <a:rPr lang="de-DE" dirty="0"/>
              <a:t> </a:t>
            </a:r>
            <a:r>
              <a:rPr lang="de-DE" dirty="0" err="1"/>
              <a:t>wafer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208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79E0E-D9E9-5081-E15A-DD18CA47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1325563"/>
          </a:xfrm>
        </p:spPr>
        <p:txBody>
          <a:bodyPr/>
          <a:lstStyle/>
          <a:p>
            <a:r>
              <a:rPr lang="de-DE" dirty="0"/>
              <a:t>Trapezoid </a:t>
            </a:r>
            <a:r>
              <a:rPr lang="de-DE" dirty="0" err="1"/>
              <a:t>positioning</a:t>
            </a:r>
            <a:endParaRPr lang="de-DE" dirty="0"/>
          </a:p>
        </p:txBody>
      </p:sp>
      <p:pic>
        <p:nvPicPr>
          <p:cNvPr id="7" name="Grafik 6" descr="Ein Bild, das Reihe, Diagramm, Screenshot, Text enthält.&#10;&#10;Automatisch generierte Beschreibung">
            <a:extLst>
              <a:ext uri="{FF2B5EF4-FFF2-40B4-BE49-F238E27FC236}">
                <a16:creationId xmlns:a16="http://schemas.microsoft.com/office/drawing/2014/main" id="{7DA393AF-8156-7CE0-9315-3D88AE97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3" y="1468438"/>
            <a:ext cx="5983707" cy="45559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297B0ED-DF2C-76F4-1862-C36CDD32F5B3}"/>
              </a:ext>
            </a:extLst>
          </p:cNvPr>
          <p:cNvSpPr txBox="1"/>
          <p:nvPr/>
        </p:nvSpPr>
        <p:spPr>
          <a:xfrm>
            <a:off x="2068329" y="1163610"/>
            <a:ext cx="241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32739D-20E7-4B3A-AE51-2B350ED504F4}"/>
              </a:ext>
            </a:extLst>
          </p:cNvPr>
          <p:cNvSpPr txBox="1"/>
          <p:nvPr/>
        </p:nvSpPr>
        <p:spPr>
          <a:xfrm>
            <a:off x="8370774" y="1175053"/>
            <a:ext cx="264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C08E2E-8870-DABE-3D14-00C8F311DE62}"/>
              </a:ext>
            </a:extLst>
          </p:cNvPr>
          <p:cNvSpPr txBox="1"/>
          <p:nvPr/>
        </p:nvSpPr>
        <p:spPr>
          <a:xfrm>
            <a:off x="855720" y="6257100"/>
            <a:ext cx="483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thickness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ca. 5.15 mm </a:t>
            </a:r>
          </a:p>
        </p:txBody>
      </p:sp>
      <p:pic>
        <p:nvPicPr>
          <p:cNvPr id="14" name="Grafik 1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F48FB78-4059-DBE8-1B6F-E22C6D48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3" y="1468438"/>
            <a:ext cx="5983707" cy="448383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96562A8-61D9-FA68-16AF-98929AD90E43}"/>
              </a:ext>
            </a:extLst>
          </p:cNvPr>
          <p:cNvSpPr txBox="1"/>
          <p:nvPr/>
        </p:nvSpPr>
        <p:spPr>
          <a:xfrm>
            <a:off x="7206128" y="6118600"/>
            <a:ext cx="4969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thickness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ca. 5.3 mm</a:t>
            </a:r>
          </a:p>
          <a:p>
            <a:r>
              <a:rPr lang="de-DE" dirty="0"/>
              <a:t>(</a:t>
            </a:r>
            <a:r>
              <a:rPr lang="de-DE" dirty="0" err="1"/>
              <a:t>Difference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04726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19C96-137F-318E-7C34-5EC20374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613" y="436217"/>
            <a:ext cx="9144000" cy="2387600"/>
          </a:xfrm>
        </p:spPr>
        <p:txBody>
          <a:bodyPr/>
          <a:lstStyle/>
          <a:p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=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35C0BB9-7D1D-12C8-FE52-917A2D2F20BB}"/>
              </a:ext>
            </a:extLst>
          </p:cNvPr>
          <p:cNvGrpSpPr>
            <a:grpSpLocks noChangeAspect="1"/>
          </p:cNvGrpSpPr>
          <p:nvPr/>
        </p:nvGrpSpPr>
        <p:grpSpPr>
          <a:xfrm>
            <a:off x="6293126" y="3232672"/>
            <a:ext cx="2694097" cy="3051187"/>
            <a:chOff x="3308354" y="3129712"/>
            <a:chExt cx="3128789" cy="3543495"/>
          </a:xfrm>
        </p:grpSpPr>
        <p:pic>
          <p:nvPicPr>
            <p:cNvPr id="5" name="Espace réservé du contenu 4">
              <a:extLst>
                <a:ext uri="{FF2B5EF4-FFF2-40B4-BE49-F238E27FC236}">
                  <a16:creationId xmlns:a16="http://schemas.microsoft.com/office/drawing/2014/main" id="{F4E88AE3-95DC-86B0-6F43-88BBE419A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1" t="17889" r="57084" b="73239"/>
            <a:stretch/>
          </p:blipFill>
          <p:spPr>
            <a:xfrm>
              <a:off x="3308354" y="3526748"/>
              <a:ext cx="2856014" cy="31464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6" name="Connecteur droit avec flèche 22">
              <a:extLst>
                <a:ext uri="{FF2B5EF4-FFF2-40B4-BE49-F238E27FC236}">
                  <a16:creationId xmlns:a16="http://schemas.microsoft.com/office/drawing/2014/main" id="{AAC7E9F2-BCC3-397C-A888-5695A3ED1699}"/>
                </a:ext>
              </a:extLst>
            </p:cNvPr>
            <p:cNvCxnSpPr/>
            <p:nvPr/>
          </p:nvCxnSpPr>
          <p:spPr>
            <a:xfrm>
              <a:off x="3702826" y="4047184"/>
              <a:ext cx="219343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23">
              <a:extLst>
                <a:ext uri="{FF2B5EF4-FFF2-40B4-BE49-F238E27FC236}">
                  <a16:creationId xmlns:a16="http://schemas.microsoft.com/office/drawing/2014/main" id="{C0BF85D8-9DFE-F8DC-207C-ACBF11F6481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26" y="4047184"/>
              <a:ext cx="0" cy="123977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ZoneTexte 27">
              <a:extLst>
                <a:ext uri="{FF2B5EF4-FFF2-40B4-BE49-F238E27FC236}">
                  <a16:creationId xmlns:a16="http://schemas.microsoft.com/office/drawing/2014/main" id="{CFFD09B4-8069-11A2-294D-D1E86B143029}"/>
                </a:ext>
              </a:extLst>
            </p:cNvPr>
            <p:cNvSpPr txBox="1"/>
            <p:nvPr/>
          </p:nvSpPr>
          <p:spPr>
            <a:xfrm>
              <a:off x="4347912" y="3705556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sp>
          <p:nvSpPr>
            <p:cNvPr id="9" name="ZoneTexte 28">
              <a:extLst>
                <a:ext uri="{FF2B5EF4-FFF2-40B4-BE49-F238E27FC236}">
                  <a16:creationId xmlns:a16="http://schemas.microsoft.com/office/drawing/2014/main" id="{9198D3FB-7434-AD20-7833-F53195E3CAE0}"/>
                </a:ext>
              </a:extLst>
            </p:cNvPr>
            <p:cNvSpPr txBox="1"/>
            <p:nvPr/>
          </p:nvSpPr>
          <p:spPr>
            <a:xfrm>
              <a:off x="3633267" y="4471924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250µm</a:t>
              </a:r>
            </a:p>
          </p:txBody>
        </p:sp>
        <p:cxnSp>
          <p:nvCxnSpPr>
            <p:cNvPr id="10" name="Connecteur droit avec flèche 30">
              <a:extLst>
                <a:ext uri="{FF2B5EF4-FFF2-40B4-BE49-F238E27FC236}">
                  <a16:creationId xmlns:a16="http://schemas.microsoft.com/office/drawing/2014/main" id="{E9101887-1DE6-8584-6026-50375169589F}"/>
                </a:ext>
              </a:extLst>
            </p:cNvPr>
            <p:cNvCxnSpPr>
              <a:cxnSpLocks/>
            </p:cNvCxnSpPr>
            <p:nvPr/>
          </p:nvCxnSpPr>
          <p:spPr>
            <a:xfrm>
              <a:off x="3764534" y="5138948"/>
              <a:ext cx="0" cy="92216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ZoneTexte 31">
              <a:extLst>
                <a:ext uri="{FF2B5EF4-FFF2-40B4-BE49-F238E27FC236}">
                  <a16:creationId xmlns:a16="http://schemas.microsoft.com/office/drawing/2014/main" id="{A8A50CEA-15BD-1B11-BDE4-2BBF9E3CA51D}"/>
                </a:ext>
              </a:extLst>
            </p:cNvPr>
            <p:cNvSpPr txBox="1"/>
            <p:nvPr/>
          </p:nvSpPr>
          <p:spPr>
            <a:xfrm>
              <a:off x="3702826" y="54257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12" name="Connecteur droit avec flèche 32">
              <a:extLst>
                <a:ext uri="{FF2B5EF4-FFF2-40B4-BE49-F238E27FC236}">
                  <a16:creationId xmlns:a16="http://schemas.microsoft.com/office/drawing/2014/main" id="{34D59F66-A167-290E-3C88-BB8BE6725EBA}"/>
                </a:ext>
              </a:extLst>
            </p:cNvPr>
            <p:cNvCxnSpPr/>
            <p:nvPr/>
          </p:nvCxnSpPr>
          <p:spPr>
            <a:xfrm>
              <a:off x="5650368" y="4260363"/>
              <a:ext cx="0" cy="83961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cteur droit avec flèche 33">
              <a:extLst>
                <a:ext uri="{FF2B5EF4-FFF2-40B4-BE49-F238E27FC236}">
                  <a16:creationId xmlns:a16="http://schemas.microsoft.com/office/drawing/2014/main" id="{86AC5E83-B556-53FF-4CAA-BA23996F2605}"/>
                </a:ext>
              </a:extLst>
            </p:cNvPr>
            <p:cNvCxnSpPr>
              <a:cxnSpLocks/>
            </p:cNvCxnSpPr>
            <p:nvPr/>
          </p:nvCxnSpPr>
          <p:spPr>
            <a:xfrm>
              <a:off x="3893559" y="5020629"/>
              <a:ext cx="1811971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ZoneTexte 36">
              <a:extLst>
                <a:ext uri="{FF2B5EF4-FFF2-40B4-BE49-F238E27FC236}">
                  <a16:creationId xmlns:a16="http://schemas.microsoft.com/office/drawing/2014/main" id="{281DF714-363F-2F65-B44E-AE1AE6F9A21C}"/>
                </a:ext>
              </a:extLst>
            </p:cNvPr>
            <p:cNvSpPr txBox="1"/>
            <p:nvPr/>
          </p:nvSpPr>
          <p:spPr>
            <a:xfrm>
              <a:off x="4346625" y="495428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15" name="ZoneTexte 37">
              <a:extLst>
                <a:ext uri="{FF2B5EF4-FFF2-40B4-BE49-F238E27FC236}">
                  <a16:creationId xmlns:a16="http://schemas.microsoft.com/office/drawing/2014/main" id="{8E9E13CA-FD48-140E-AD63-BF3382CED735}"/>
                </a:ext>
              </a:extLst>
            </p:cNvPr>
            <p:cNvSpPr txBox="1"/>
            <p:nvPr/>
          </p:nvSpPr>
          <p:spPr>
            <a:xfrm>
              <a:off x="5590436" y="44504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170µm</a:t>
              </a:r>
            </a:p>
          </p:txBody>
        </p:sp>
        <p:sp>
          <p:nvSpPr>
            <p:cNvPr id="16" name="ZoneTexte 39">
              <a:extLst>
                <a:ext uri="{FF2B5EF4-FFF2-40B4-BE49-F238E27FC236}">
                  <a16:creationId xmlns:a16="http://schemas.microsoft.com/office/drawing/2014/main" id="{37922B5C-5FC1-CC02-25BA-0A09AB1D9A64}"/>
                </a:ext>
              </a:extLst>
            </p:cNvPr>
            <p:cNvSpPr txBox="1"/>
            <p:nvPr/>
          </p:nvSpPr>
          <p:spPr>
            <a:xfrm>
              <a:off x="3979583" y="3129712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0003B24-456E-AA27-9CDE-C24397FF9365}"/>
              </a:ext>
            </a:extLst>
          </p:cNvPr>
          <p:cNvGrpSpPr>
            <a:grpSpLocks noChangeAspect="1"/>
          </p:cNvGrpSpPr>
          <p:nvPr/>
        </p:nvGrpSpPr>
        <p:grpSpPr>
          <a:xfrm>
            <a:off x="3159942" y="3232672"/>
            <a:ext cx="2321861" cy="3052800"/>
            <a:chOff x="186199" y="1485327"/>
            <a:chExt cx="2675687" cy="3518013"/>
          </a:xfrm>
        </p:grpSpPr>
        <p:pic>
          <p:nvPicPr>
            <p:cNvPr id="18" name="Espace réservé du contenu 4">
              <a:extLst>
                <a:ext uri="{FF2B5EF4-FFF2-40B4-BE49-F238E27FC236}">
                  <a16:creationId xmlns:a16="http://schemas.microsoft.com/office/drawing/2014/main" id="{BD54836B-DCD8-43D9-1C78-3BFF7FF07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t="12179" r="65447" b="75358"/>
            <a:stretch/>
          </p:blipFill>
          <p:spPr>
            <a:xfrm>
              <a:off x="186199" y="1854659"/>
              <a:ext cx="2552205" cy="31486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9" name="ZoneTexte 15">
              <a:extLst>
                <a:ext uri="{FF2B5EF4-FFF2-40B4-BE49-F238E27FC236}">
                  <a16:creationId xmlns:a16="http://schemas.microsoft.com/office/drawing/2014/main" id="{D9AAD98A-DB5D-E0A4-EF1E-A700A961B636}"/>
                </a:ext>
              </a:extLst>
            </p:cNvPr>
            <p:cNvSpPr txBox="1"/>
            <p:nvPr/>
          </p:nvSpPr>
          <p:spPr>
            <a:xfrm>
              <a:off x="716955" y="1485327"/>
              <a:ext cx="2144931" cy="4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  <p:cxnSp>
          <p:nvCxnSpPr>
            <p:cNvPr id="20" name="Connecteur droit avec flèche 16">
              <a:extLst>
                <a:ext uri="{FF2B5EF4-FFF2-40B4-BE49-F238E27FC236}">
                  <a16:creationId xmlns:a16="http://schemas.microsoft.com/office/drawing/2014/main" id="{C6463424-C1A7-C4A6-D172-F29F118562A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150111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17">
              <a:extLst>
                <a:ext uri="{FF2B5EF4-FFF2-40B4-BE49-F238E27FC236}">
                  <a16:creationId xmlns:a16="http://schemas.microsoft.com/office/drawing/2014/main" id="{C6D18846-BA91-8602-A348-A607BCD35D4D}"/>
                </a:ext>
              </a:extLst>
            </p:cNvPr>
            <p:cNvSpPr txBox="1"/>
            <p:nvPr/>
          </p:nvSpPr>
          <p:spPr>
            <a:xfrm>
              <a:off x="1050381" y="1907716"/>
              <a:ext cx="118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2" name="Connecteur droit avec flèche 18">
              <a:extLst>
                <a:ext uri="{FF2B5EF4-FFF2-40B4-BE49-F238E27FC236}">
                  <a16:creationId xmlns:a16="http://schemas.microsoft.com/office/drawing/2014/main" id="{BA22293E-A476-5E45-B0F1-8E1F5E74A9F0}"/>
                </a:ext>
              </a:extLst>
            </p:cNvPr>
            <p:cNvCxnSpPr>
              <a:cxnSpLocks/>
            </p:cNvCxnSpPr>
            <p:nvPr/>
          </p:nvCxnSpPr>
          <p:spPr>
            <a:xfrm>
              <a:off x="444457" y="3729579"/>
              <a:ext cx="0" cy="61212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19">
              <a:extLst>
                <a:ext uri="{FF2B5EF4-FFF2-40B4-BE49-F238E27FC236}">
                  <a16:creationId xmlns:a16="http://schemas.microsoft.com/office/drawing/2014/main" id="{3C0C67D6-07BC-5588-AB54-68D832D61C7B}"/>
                </a:ext>
              </a:extLst>
            </p:cNvPr>
            <p:cNvSpPr txBox="1"/>
            <p:nvPr/>
          </p:nvSpPr>
          <p:spPr>
            <a:xfrm>
              <a:off x="382749" y="3847182"/>
              <a:ext cx="113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6AAC92D-5578-C2CE-4565-E309BAFB34F2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0" cy="147836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ZoneTexte 26">
              <a:extLst>
                <a:ext uri="{FF2B5EF4-FFF2-40B4-BE49-F238E27FC236}">
                  <a16:creationId xmlns:a16="http://schemas.microsoft.com/office/drawing/2014/main" id="{13898917-F47D-430E-89B2-A9E2865FA648}"/>
                </a:ext>
              </a:extLst>
            </p:cNvPr>
            <p:cNvSpPr txBox="1"/>
            <p:nvPr/>
          </p:nvSpPr>
          <p:spPr>
            <a:xfrm rot="16200000">
              <a:off x="-43410" y="2758086"/>
              <a:ext cx="1167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6" name="Connecteur droit avec flèche 27">
              <a:extLst>
                <a:ext uri="{FF2B5EF4-FFF2-40B4-BE49-F238E27FC236}">
                  <a16:creationId xmlns:a16="http://schemas.microsoft.com/office/drawing/2014/main" id="{C8DC69DF-02C7-8A3A-808D-221A24B77C32}"/>
                </a:ext>
              </a:extLst>
            </p:cNvPr>
            <p:cNvCxnSpPr>
              <a:cxnSpLocks/>
            </p:cNvCxnSpPr>
            <p:nvPr/>
          </p:nvCxnSpPr>
          <p:spPr>
            <a:xfrm>
              <a:off x="806102" y="2423838"/>
              <a:ext cx="124837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9">
              <a:extLst>
                <a:ext uri="{FF2B5EF4-FFF2-40B4-BE49-F238E27FC236}">
                  <a16:creationId xmlns:a16="http://schemas.microsoft.com/office/drawing/2014/main" id="{58CC2525-EFA2-7906-B72C-D53BDE066B6B}"/>
                </a:ext>
              </a:extLst>
            </p:cNvPr>
            <p:cNvCxnSpPr>
              <a:cxnSpLocks/>
            </p:cNvCxnSpPr>
            <p:nvPr/>
          </p:nvCxnSpPr>
          <p:spPr>
            <a:xfrm>
              <a:off x="846305" y="2423838"/>
              <a:ext cx="0" cy="121100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32">
              <a:extLst>
                <a:ext uri="{FF2B5EF4-FFF2-40B4-BE49-F238E27FC236}">
                  <a16:creationId xmlns:a16="http://schemas.microsoft.com/office/drawing/2014/main" id="{F15ED378-7586-D488-BFE8-428658E05AB9}"/>
                </a:ext>
              </a:extLst>
            </p:cNvPr>
            <p:cNvSpPr txBox="1"/>
            <p:nvPr/>
          </p:nvSpPr>
          <p:spPr>
            <a:xfrm>
              <a:off x="1026326" y="2356833"/>
              <a:ext cx="1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29" name="ZoneTexte 33">
              <a:extLst>
                <a:ext uri="{FF2B5EF4-FFF2-40B4-BE49-F238E27FC236}">
                  <a16:creationId xmlns:a16="http://schemas.microsoft.com/office/drawing/2014/main" id="{088027B9-4964-475A-AFF5-1C837D6A8DBF}"/>
                </a:ext>
              </a:extLst>
            </p:cNvPr>
            <p:cNvSpPr txBox="1"/>
            <p:nvPr/>
          </p:nvSpPr>
          <p:spPr>
            <a:xfrm>
              <a:off x="787338" y="2782956"/>
              <a:ext cx="101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cxnSp>
          <p:nvCxnSpPr>
            <p:cNvPr id="30" name="Connecteur droit avec flèche 34">
              <a:extLst>
                <a:ext uri="{FF2B5EF4-FFF2-40B4-BE49-F238E27FC236}">
                  <a16:creationId xmlns:a16="http://schemas.microsoft.com/office/drawing/2014/main" id="{1114A03C-C892-B45A-0057-269D4F51820E}"/>
                </a:ext>
              </a:extLst>
            </p:cNvPr>
            <p:cNvCxnSpPr>
              <a:cxnSpLocks/>
            </p:cNvCxnSpPr>
            <p:nvPr/>
          </p:nvCxnSpPr>
          <p:spPr>
            <a:xfrm>
              <a:off x="1757954" y="3613666"/>
              <a:ext cx="0" cy="9473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avec flèche 40">
              <a:extLst>
                <a:ext uri="{FF2B5EF4-FFF2-40B4-BE49-F238E27FC236}">
                  <a16:creationId xmlns:a16="http://schemas.microsoft.com/office/drawing/2014/main" id="{72DD2CC6-48E1-C0EC-4DBD-BF8290BEA182}"/>
                </a:ext>
              </a:extLst>
            </p:cNvPr>
            <p:cNvCxnSpPr>
              <a:cxnSpLocks/>
            </p:cNvCxnSpPr>
            <p:nvPr/>
          </p:nvCxnSpPr>
          <p:spPr>
            <a:xfrm>
              <a:off x="1983833" y="3708403"/>
              <a:ext cx="0" cy="211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ZoneTexte 42">
              <a:extLst>
                <a:ext uri="{FF2B5EF4-FFF2-40B4-BE49-F238E27FC236}">
                  <a16:creationId xmlns:a16="http://schemas.microsoft.com/office/drawing/2014/main" id="{BFB7A81A-A2ED-1B39-1436-95A27DDE6CE7}"/>
                </a:ext>
              </a:extLst>
            </p:cNvPr>
            <p:cNvSpPr txBox="1"/>
            <p:nvPr/>
          </p:nvSpPr>
          <p:spPr>
            <a:xfrm>
              <a:off x="1703088" y="35399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30µm</a:t>
              </a:r>
            </a:p>
          </p:txBody>
        </p:sp>
        <p:sp>
          <p:nvSpPr>
            <p:cNvPr id="33" name="ZoneTexte 43">
              <a:extLst>
                <a:ext uri="{FF2B5EF4-FFF2-40B4-BE49-F238E27FC236}">
                  <a16:creationId xmlns:a16="http://schemas.microsoft.com/office/drawing/2014/main" id="{59612D07-4A6C-A2F1-A7F3-2CF29D470CA7}"/>
                </a:ext>
              </a:extLst>
            </p:cNvPr>
            <p:cNvSpPr txBox="1"/>
            <p:nvPr/>
          </p:nvSpPr>
          <p:spPr>
            <a:xfrm>
              <a:off x="1915646" y="36136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4" name="ZoneTexte 48">
              <a:extLst>
                <a:ext uri="{FF2B5EF4-FFF2-40B4-BE49-F238E27FC236}">
                  <a16:creationId xmlns:a16="http://schemas.microsoft.com/office/drawing/2014/main" id="{A890A546-1069-8852-4CE2-278F897DC46D}"/>
                </a:ext>
              </a:extLst>
            </p:cNvPr>
            <p:cNvSpPr txBox="1"/>
            <p:nvPr/>
          </p:nvSpPr>
          <p:spPr>
            <a:xfrm>
              <a:off x="2357734" y="216932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5" name="ZoneTexte 53">
              <a:extLst>
                <a:ext uri="{FF2B5EF4-FFF2-40B4-BE49-F238E27FC236}">
                  <a16:creationId xmlns:a16="http://schemas.microsoft.com/office/drawing/2014/main" id="{8195BECB-495E-30FF-B6CC-EB39605DC54E}"/>
                </a:ext>
              </a:extLst>
            </p:cNvPr>
            <p:cNvSpPr txBox="1"/>
            <p:nvPr/>
          </p:nvSpPr>
          <p:spPr>
            <a:xfrm>
              <a:off x="2161052" y="2756441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20µm</a:t>
              </a:r>
            </a:p>
          </p:txBody>
        </p:sp>
        <p:cxnSp>
          <p:nvCxnSpPr>
            <p:cNvPr id="36" name="Connecteur droit 55">
              <a:extLst>
                <a:ext uri="{FF2B5EF4-FFF2-40B4-BE49-F238E27FC236}">
                  <a16:creationId xmlns:a16="http://schemas.microsoft.com/office/drawing/2014/main" id="{167446C1-F371-1717-A8F6-1D701A3A3F2A}"/>
                </a:ext>
              </a:extLst>
            </p:cNvPr>
            <p:cNvCxnSpPr>
              <a:stCxn id="34" idx="1"/>
              <a:endCxn id="34" idx="1"/>
            </p:cNvCxnSpPr>
            <p:nvPr/>
          </p:nvCxnSpPr>
          <p:spPr>
            <a:xfrm>
              <a:off x="2357734" y="2338603"/>
              <a:ext cx="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eur droit avec flèche 57">
              <a:extLst>
                <a:ext uri="{FF2B5EF4-FFF2-40B4-BE49-F238E27FC236}">
                  <a16:creationId xmlns:a16="http://schemas.microsoft.com/office/drawing/2014/main" id="{66DC7ADC-AE25-8AD4-8EF9-F2EA1D30F695}"/>
                </a:ext>
              </a:extLst>
            </p:cNvPr>
            <p:cNvCxnSpPr>
              <a:cxnSpLocks/>
            </p:cNvCxnSpPr>
            <p:nvPr/>
          </p:nvCxnSpPr>
          <p:spPr>
            <a:xfrm>
              <a:off x="2357734" y="2256746"/>
              <a:ext cx="0" cy="4286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avec flèche 61">
              <a:extLst>
                <a:ext uri="{FF2B5EF4-FFF2-40B4-BE49-F238E27FC236}">
                  <a16:creationId xmlns:a16="http://schemas.microsoft.com/office/drawing/2014/main" id="{DAED9729-4CBC-AB52-1ADC-76935AEE87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8513" y="2864163"/>
              <a:ext cx="72000" cy="0"/>
            </a:xfrm>
            <a:prstGeom prst="straightConnector1">
              <a:avLst/>
            </a:prstGeom>
            <a:ln w="12700">
              <a:headEnd type="none" w="med" len="med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A61F9BD3-5377-F67D-68E5-A8AB67E5EF35}"/>
              </a:ext>
            </a:extLst>
          </p:cNvPr>
          <p:cNvSpPr txBox="1"/>
          <p:nvPr/>
        </p:nvSpPr>
        <p:spPr>
          <a:xfrm>
            <a:off x="3702864" y="6340399"/>
            <a:ext cx="101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“Array1“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4D331CF-701D-BBE4-E5C1-4CFD6F2BD01F}"/>
              </a:ext>
            </a:extLst>
          </p:cNvPr>
          <p:cNvSpPr txBox="1"/>
          <p:nvPr/>
        </p:nvSpPr>
        <p:spPr>
          <a:xfrm>
            <a:off x="7016378" y="6333627"/>
            <a:ext cx="101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“Array3“</a:t>
            </a:r>
          </a:p>
        </p:txBody>
      </p:sp>
    </p:spTree>
    <p:extLst>
      <p:ext uri="{BB962C8B-B14F-4D97-AF65-F5344CB8AC3E}">
        <p14:creationId xmlns:p14="http://schemas.microsoft.com/office/powerpoint/2010/main" val="3577890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387BF29-55B8-21BE-5FCD-F582B2CD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24" y="1575635"/>
            <a:ext cx="6332025" cy="49172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76E159-CF75-8FEB-3EE6-1EADA553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7" y="357673"/>
            <a:ext cx="10515600" cy="1325563"/>
          </a:xfrm>
        </p:spPr>
        <p:txBody>
          <a:bodyPr/>
          <a:lstStyle/>
          <a:p>
            <a:r>
              <a:rPr lang="de-DE" dirty="0"/>
              <a:t>Logo Array 3</a:t>
            </a:r>
          </a:p>
        </p:txBody>
      </p:sp>
      <p:pic>
        <p:nvPicPr>
          <p:cNvPr id="3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14B7585B-833C-377F-EDD0-238E6C6B5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4595" t="35137" r="32339" b="17144"/>
          <a:stretch/>
        </p:blipFill>
        <p:spPr>
          <a:xfrm rot="10800000">
            <a:off x="8895004" y="96458"/>
            <a:ext cx="3217333" cy="3482289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2470036-32D3-8218-CA67-F7B928AA70AE}"/>
              </a:ext>
            </a:extLst>
          </p:cNvPr>
          <p:cNvSpPr txBox="1"/>
          <p:nvPr/>
        </p:nvSpPr>
        <p:spPr>
          <a:xfrm>
            <a:off x="0" y="1983311"/>
            <a:ext cx="2421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was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, and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1.8 V</a:t>
            </a:r>
          </a:p>
          <a:p>
            <a:endParaRPr lang="de-DE" dirty="0"/>
          </a:p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=85</a:t>
            </a:r>
          </a:p>
          <a:p>
            <a:r>
              <a:rPr lang="de-DE" dirty="0"/>
              <a:t>2.45 </a:t>
            </a:r>
            <a:r>
              <a:rPr lang="de-DE" dirty="0" err="1"/>
              <a:t>nA</a:t>
            </a:r>
            <a:r>
              <a:rPr lang="de-DE" dirty="0"/>
              <a:t> -&gt; 2.42 </a:t>
            </a:r>
            <a:r>
              <a:rPr lang="de-DE" dirty="0" err="1"/>
              <a:t>nA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295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BB2E2C4D-622A-BFA8-1308-5031ECBB58B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15149D-1ABB-7392-D396-22095B642AC3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6A074E-6BCE-689B-9646-B1BF3EADFD4C}"/>
              </a:ext>
            </a:extLst>
          </p:cNvPr>
          <p:cNvSpPr txBox="1"/>
          <p:nvPr/>
        </p:nvSpPr>
        <p:spPr>
          <a:xfrm>
            <a:off x="9659" y="6062244"/>
            <a:ext cx="8995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Looks </a:t>
            </a:r>
            <a:r>
              <a:rPr lang="de-DE" sz="2400" dirty="0" err="1"/>
              <a:t>successful</a:t>
            </a:r>
            <a:r>
              <a:rPr lang="de-DE" sz="2400" dirty="0"/>
              <a:t>, </a:t>
            </a:r>
            <a:r>
              <a:rPr lang="de-DE" sz="2400" dirty="0" err="1"/>
              <a:t>note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also </a:t>
            </a:r>
            <a:r>
              <a:rPr lang="de-DE" sz="2400" dirty="0" err="1"/>
              <a:t>nearly</a:t>
            </a:r>
            <a:r>
              <a:rPr lang="de-DE" sz="2400" dirty="0"/>
              <a:t> </a:t>
            </a:r>
            <a:r>
              <a:rPr lang="de-DE" sz="2400" dirty="0" err="1"/>
              <a:t>exactly</a:t>
            </a:r>
            <a:r>
              <a:rPr lang="de-DE" sz="2400" dirty="0"/>
              <a:t> </a:t>
            </a:r>
            <a:r>
              <a:rPr lang="de-DE" sz="2400" dirty="0" err="1"/>
              <a:t>halved</a:t>
            </a:r>
            <a:endParaRPr lang="de-DE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9CCFB8-22FC-6945-E20F-79F4080B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61" y="925398"/>
            <a:ext cx="6341579" cy="48715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C5BEE2-C784-96EC-1140-7E1A675A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055"/>
            <a:ext cx="5840761" cy="45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80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F78A4-A5FF-BCA1-304F-BE58E1AC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99"/>
            <a:ext cx="10515600" cy="1325563"/>
          </a:xfrm>
        </p:spPr>
        <p:txBody>
          <a:bodyPr/>
          <a:lstStyle/>
          <a:p>
            <a:r>
              <a:rPr lang="de-DE" dirty="0"/>
              <a:t>Beam Shape Array 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AE18DF-90C8-9E17-8D02-850CC629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46" y="1241560"/>
            <a:ext cx="7017327" cy="539066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9D43B3A-38DC-4714-9645-ED92F1B66775}"/>
              </a:ext>
            </a:extLst>
          </p:cNvPr>
          <p:cNvSpPr txBox="1"/>
          <p:nvPr/>
        </p:nvSpPr>
        <p:spPr>
          <a:xfrm>
            <a:off x="311727" y="1905569"/>
            <a:ext cx="2821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 = 85 mm</a:t>
            </a:r>
          </a:p>
          <a:p>
            <a:r>
              <a:rPr lang="de-DE" dirty="0"/>
              <a:t>2.0 </a:t>
            </a:r>
            <a:r>
              <a:rPr lang="de-DE" dirty="0" err="1"/>
              <a:t>nA</a:t>
            </a:r>
            <a:r>
              <a:rPr lang="de-DE" dirty="0"/>
              <a:t> -&gt; 1.9 </a:t>
            </a:r>
            <a:r>
              <a:rPr lang="de-DE" dirty="0" err="1"/>
              <a:t>nA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without</a:t>
            </a:r>
            <a:r>
              <a:rPr lang="de-DE" dirty="0"/>
              <a:t> diffuser)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1.0 V…</a:t>
            </a:r>
          </a:p>
        </p:txBody>
      </p:sp>
    </p:spTree>
    <p:extLst>
      <p:ext uri="{BB962C8B-B14F-4D97-AF65-F5344CB8AC3E}">
        <p14:creationId xmlns:p14="http://schemas.microsoft.com/office/powerpoint/2010/main" val="3975371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3BB8D8F-3351-7C6D-55D1-9477A2C26938}"/>
              </a:ext>
            </a:extLst>
          </p:cNvPr>
          <p:cNvSpPr txBox="1"/>
          <p:nvPr/>
        </p:nvSpPr>
        <p:spPr>
          <a:xfrm>
            <a:off x="1961761" y="6026835"/>
            <a:ext cx="8268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/>
              <a:t>Quite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beam </a:t>
            </a:r>
            <a:r>
              <a:rPr lang="de-DE" sz="2400" dirty="0" err="1"/>
              <a:t>within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day</a:t>
            </a:r>
            <a:r>
              <a:rPr lang="de-DE" sz="2400" dirty="0"/>
              <a:t>!</a:t>
            </a:r>
          </a:p>
          <a:p>
            <a:pPr algn="ctr"/>
            <a:r>
              <a:rPr lang="de-DE" sz="1600" dirty="0"/>
              <a:t>Note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cannot</a:t>
            </a:r>
            <a:r>
              <a:rPr lang="de-DE" sz="1600" dirty="0"/>
              <a:t> </a:t>
            </a:r>
            <a:r>
              <a:rPr lang="de-DE" sz="1600" dirty="0" err="1"/>
              <a:t>compare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signal</a:t>
            </a:r>
            <a:r>
              <a:rPr lang="de-DE" sz="1600" dirty="0"/>
              <a:t> </a:t>
            </a:r>
            <a:r>
              <a:rPr lang="de-DE" sz="1600" dirty="0" err="1"/>
              <a:t>here</a:t>
            </a:r>
            <a:r>
              <a:rPr lang="de-DE" sz="1600" dirty="0"/>
              <a:t> due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different </a:t>
            </a:r>
            <a:r>
              <a:rPr lang="de-DE" sz="1600" dirty="0" err="1"/>
              <a:t>set</a:t>
            </a:r>
            <a:r>
              <a:rPr lang="de-DE" sz="1600" dirty="0"/>
              <a:t> </a:t>
            </a:r>
            <a:r>
              <a:rPr lang="de-DE" sz="1600" dirty="0" err="1"/>
              <a:t>voltages</a:t>
            </a:r>
            <a:r>
              <a:rPr lang="de-DE" sz="1600" dirty="0"/>
              <a:t>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ADF72F-DAB0-20B4-0360-278C203C269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A0866A-B139-F2BA-6A33-19266080DFC7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6E4C8D-7A80-E246-54AA-2568DA48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055"/>
            <a:ext cx="6096000" cy="46829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AE1461-59F5-782D-DE40-77CD3EAE9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0034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85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0D5EB-9650-E7CE-2A8D-A63439FA5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film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BE212C-E294-F71B-DA96-3485E1F29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diffuser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haven‘t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beam </a:t>
            </a:r>
            <a:r>
              <a:rPr lang="de-DE" dirty="0" err="1"/>
              <a:t>image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8293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ild, Im Haus enthält.&#10;&#10;Automatisch generierte Beschreibung">
            <a:extLst>
              <a:ext uri="{FF2B5EF4-FFF2-40B4-BE49-F238E27FC236}">
                <a16:creationId xmlns:a16="http://schemas.microsoft.com/office/drawing/2014/main" id="{8F184720-641F-6393-C92E-13175D4B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8" y="214344"/>
            <a:ext cx="4821984" cy="64293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A369D4-4309-94FC-5C69-42C33CF9F1B9}"/>
              </a:ext>
            </a:extLst>
          </p:cNvPr>
          <p:cNvSpPr txBox="1"/>
          <p:nvPr/>
        </p:nvSpPr>
        <p:spPr>
          <a:xfrm>
            <a:off x="2341912" y="416379"/>
            <a:ext cx="8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Array 3</a:t>
            </a:r>
          </a:p>
        </p:txBody>
      </p:sp>
      <p:pic>
        <p:nvPicPr>
          <p:cNvPr id="13" name="Inhaltsplatzhalter 12" descr="Ein Bild, das Rechteck, Türkis, Im Haus enthält.&#10;&#10;Automatisch generierte Beschreibung">
            <a:extLst>
              <a:ext uri="{FF2B5EF4-FFF2-40B4-BE49-F238E27FC236}">
                <a16:creationId xmlns:a16="http://schemas.microsoft.com/office/drawing/2014/main" id="{CD3DCBDB-5398-16C4-9628-D5A9D213F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5427" y="2086881"/>
            <a:ext cx="5801784" cy="4351338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BA13EC-883C-ADD0-6D21-4E512BE867E3}"/>
              </a:ext>
            </a:extLst>
          </p:cNvPr>
          <p:cNvSpPr txBox="1"/>
          <p:nvPr/>
        </p:nvSpPr>
        <p:spPr>
          <a:xfrm>
            <a:off x="7268599" y="1717549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Array 2 (not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0306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38D95-34AA-2084-0CB7-B9A3D1D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457055"/>
            <a:ext cx="74930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diffuser </a:t>
            </a:r>
            <a:r>
              <a:rPr lang="de-DE" dirty="0" err="1"/>
              <a:t>Gafchromic</a:t>
            </a:r>
            <a:endParaRPr lang="de-DE" dirty="0"/>
          </a:p>
        </p:txBody>
      </p:sp>
      <p:pic>
        <p:nvPicPr>
          <p:cNvPr id="15" name="Grafik 14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FA6353D-CF67-C22D-E0EF-2418C03F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618"/>
            <a:ext cx="6099091" cy="4732628"/>
          </a:xfrm>
          <a:prstGeom prst="rect">
            <a:avLst/>
          </a:prstGeom>
        </p:spPr>
      </p:pic>
      <p:pic>
        <p:nvPicPr>
          <p:cNvPr id="20" name="Grafik 1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59DBE14-3A1D-A949-BD1A-45FA372F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2618"/>
            <a:ext cx="6016834" cy="46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6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8">
            <a:extLst>
              <a:ext uri="{FF2B5EF4-FFF2-40B4-BE49-F238E27FC236}">
                <a16:creationId xmlns:a16="http://schemas.microsoft.com/office/drawing/2014/main" id="{4FA6318E-2932-5012-DF1D-D49F3ED8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03" y="159269"/>
            <a:ext cx="4603686" cy="2433069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E8D85409-4392-377B-C3AC-B23124DD5030}"/>
              </a:ext>
            </a:extLst>
          </p:cNvPr>
          <p:cNvSpPr txBox="1"/>
          <p:nvPr/>
        </p:nvSpPr>
        <p:spPr>
          <a:xfrm>
            <a:off x="3976018" y="818959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9" name="ZoneTexte 10">
            <a:extLst>
              <a:ext uri="{FF2B5EF4-FFF2-40B4-BE49-F238E27FC236}">
                <a16:creationId xmlns:a16="http://schemas.microsoft.com/office/drawing/2014/main" id="{29E70074-C486-BCDA-B208-AB382FA936A0}"/>
              </a:ext>
            </a:extLst>
          </p:cNvPr>
          <p:cNvSpPr txBox="1"/>
          <p:nvPr/>
        </p:nvSpPr>
        <p:spPr>
          <a:xfrm>
            <a:off x="7752063" y="871213"/>
            <a:ext cx="269018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pic>
        <p:nvPicPr>
          <p:cNvPr id="10" name="Image 12">
            <a:extLst>
              <a:ext uri="{FF2B5EF4-FFF2-40B4-BE49-F238E27FC236}">
                <a16:creationId xmlns:a16="http://schemas.microsoft.com/office/drawing/2014/main" id="{08463F6F-D380-6CB1-5FF5-68C9056C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46" y="2895516"/>
            <a:ext cx="4603686" cy="2433069"/>
          </a:xfrm>
          <a:prstGeom prst="rect">
            <a:avLst/>
          </a:prstGeom>
        </p:spPr>
      </p:pic>
      <p:sp>
        <p:nvSpPr>
          <p:cNvPr id="11" name="ZoneTexte 13">
            <a:extLst>
              <a:ext uri="{FF2B5EF4-FFF2-40B4-BE49-F238E27FC236}">
                <a16:creationId xmlns:a16="http://schemas.microsoft.com/office/drawing/2014/main" id="{07F283CF-11D6-BEBE-2F31-4A78950B8F36}"/>
              </a:ext>
            </a:extLst>
          </p:cNvPr>
          <p:cNvSpPr txBox="1"/>
          <p:nvPr/>
        </p:nvSpPr>
        <p:spPr>
          <a:xfrm>
            <a:off x="3860461" y="3713865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7AAF2E4E-E2DC-24F9-7727-BADC02D33EEF}"/>
              </a:ext>
            </a:extLst>
          </p:cNvPr>
          <p:cNvSpPr txBox="1"/>
          <p:nvPr/>
        </p:nvSpPr>
        <p:spPr>
          <a:xfrm>
            <a:off x="7692494" y="3723803"/>
            <a:ext cx="284984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20498D3-1ED5-4D6F-2458-EAA95FA84906}"/>
              </a:ext>
            </a:extLst>
          </p:cNvPr>
          <p:cNvGrpSpPr/>
          <p:nvPr/>
        </p:nvGrpSpPr>
        <p:grpSpPr>
          <a:xfrm>
            <a:off x="0" y="43734"/>
            <a:ext cx="2388348" cy="3102164"/>
            <a:chOff x="272161" y="1656103"/>
            <a:chExt cx="2388348" cy="310216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FDDCC31-3B7B-28C8-BA71-9C5A03967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58" t="6621" b="26164"/>
            <a:stretch/>
          </p:blipFill>
          <p:spPr>
            <a:xfrm>
              <a:off x="272161" y="1656103"/>
              <a:ext cx="2388348" cy="3102164"/>
            </a:xfrm>
            <a:prstGeom prst="rect">
              <a:avLst/>
            </a:prstGeom>
          </p:spPr>
        </p:pic>
        <p:cxnSp>
          <p:nvCxnSpPr>
            <p:cNvPr id="6" name="Connecteur droit 6">
              <a:extLst>
                <a:ext uri="{FF2B5EF4-FFF2-40B4-BE49-F238E27FC236}">
                  <a16:creationId xmlns:a16="http://schemas.microsoft.com/office/drawing/2014/main" id="{3C48A98A-1A8B-8450-2420-F5E0AEB2BAAE}"/>
                </a:ext>
              </a:extLst>
            </p:cNvPr>
            <p:cNvCxnSpPr/>
            <p:nvPr/>
          </p:nvCxnSpPr>
          <p:spPr>
            <a:xfrm>
              <a:off x="1435716" y="2324312"/>
              <a:ext cx="0" cy="20209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7">
              <a:extLst>
                <a:ext uri="{FF2B5EF4-FFF2-40B4-BE49-F238E27FC236}">
                  <a16:creationId xmlns:a16="http://schemas.microsoft.com/office/drawing/2014/main" id="{9D0099BF-6D52-31FA-D030-72D0CE6C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07" y="3242180"/>
              <a:ext cx="193670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BCEBE6A5-3AED-7D4D-A256-AE0E764C7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2798"/>
            <a:ext cx="2991561" cy="2321321"/>
          </a:xfrm>
          <a:prstGeom prst="rect">
            <a:avLst/>
          </a:prstGeom>
        </p:spPr>
      </p:pic>
      <p:pic>
        <p:nvPicPr>
          <p:cNvPr id="19" name="Grafik 1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6AA371F-965B-94E1-F93D-5E5BACC5C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817" y="2839383"/>
            <a:ext cx="3707183" cy="2845514"/>
          </a:xfrm>
          <a:prstGeom prst="rect">
            <a:avLst/>
          </a:prstGeom>
        </p:spPr>
      </p:pic>
      <p:pic>
        <p:nvPicPr>
          <p:cNvPr id="21" name="Grafik 2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78520B1-14EB-2BB2-455F-6A9436F7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816" y="-5331"/>
            <a:ext cx="3707183" cy="284551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8811C74-B6C7-8735-0A1B-9482F05878D3}"/>
              </a:ext>
            </a:extLst>
          </p:cNvPr>
          <p:cNvSpPr txBox="1"/>
          <p:nvPr/>
        </p:nvSpPr>
        <p:spPr>
          <a:xfrm>
            <a:off x="3255413" y="5823768"/>
            <a:ext cx="8874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Looks </a:t>
            </a:r>
            <a:r>
              <a:rPr lang="de-DE" dirty="0" err="1"/>
              <a:t>reasonable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curvature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 The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flat…</a:t>
            </a:r>
          </a:p>
          <a:p>
            <a:r>
              <a:rPr lang="de-DE" dirty="0"/>
              <a:t>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greyscale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scaling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1524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7A1E156-F15E-C0AB-DE00-F9AD9006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54048" cy="3188513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466D23-29D0-3978-466B-C2FA30A82317}"/>
              </a:ext>
            </a:extLst>
          </p:cNvPr>
          <p:cNvGrpSpPr/>
          <p:nvPr/>
        </p:nvGrpSpPr>
        <p:grpSpPr>
          <a:xfrm>
            <a:off x="658691" y="3105552"/>
            <a:ext cx="3163341" cy="3752448"/>
            <a:chOff x="3436346" y="159269"/>
            <a:chExt cx="4719243" cy="5169316"/>
          </a:xfrm>
        </p:grpSpPr>
        <p:pic>
          <p:nvPicPr>
            <p:cNvPr id="5" name="Image 8">
              <a:extLst>
                <a:ext uri="{FF2B5EF4-FFF2-40B4-BE49-F238E27FC236}">
                  <a16:creationId xmlns:a16="http://schemas.microsoft.com/office/drawing/2014/main" id="{B2829573-4F06-556C-22B7-FDE0A793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1903" y="159269"/>
              <a:ext cx="4603686" cy="2433069"/>
            </a:xfrm>
            <a:prstGeom prst="rect">
              <a:avLst/>
            </a:prstGeom>
          </p:spPr>
        </p:pic>
        <p:sp>
          <p:nvSpPr>
            <p:cNvPr id="6" name="ZoneTexte 9">
              <a:extLst>
                <a:ext uri="{FF2B5EF4-FFF2-40B4-BE49-F238E27FC236}">
                  <a16:creationId xmlns:a16="http://schemas.microsoft.com/office/drawing/2014/main" id="{1F2CA70E-F29D-7A40-126E-F33A605F845C}"/>
                </a:ext>
              </a:extLst>
            </p:cNvPr>
            <p:cNvSpPr txBox="1"/>
            <p:nvPr/>
          </p:nvSpPr>
          <p:spPr>
            <a:xfrm>
              <a:off x="3976018" y="818959"/>
              <a:ext cx="288975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7" name="ZoneTexte 10">
              <a:extLst>
                <a:ext uri="{FF2B5EF4-FFF2-40B4-BE49-F238E27FC236}">
                  <a16:creationId xmlns:a16="http://schemas.microsoft.com/office/drawing/2014/main" id="{2D66B02F-52EB-3797-DBC9-242DB4E17187}"/>
                </a:ext>
              </a:extLst>
            </p:cNvPr>
            <p:cNvSpPr txBox="1"/>
            <p:nvPr/>
          </p:nvSpPr>
          <p:spPr>
            <a:xfrm>
              <a:off x="7752063" y="871213"/>
              <a:ext cx="269018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  <p:pic>
          <p:nvPicPr>
            <p:cNvPr id="8" name="Image 12">
              <a:extLst>
                <a:ext uri="{FF2B5EF4-FFF2-40B4-BE49-F238E27FC236}">
                  <a16:creationId xmlns:a16="http://schemas.microsoft.com/office/drawing/2014/main" id="{77B88600-5368-859C-F1CB-6CDFB9EC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6346" y="2895516"/>
              <a:ext cx="4603686" cy="2433069"/>
            </a:xfrm>
            <a:prstGeom prst="rect">
              <a:avLst/>
            </a:prstGeom>
          </p:spPr>
        </p:pic>
        <p:sp>
          <p:nvSpPr>
            <p:cNvPr id="9" name="ZoneTexte 13">
              <a:extLst>
                <a:ext uri="{FF2B5EF4-FFF2-40B4-BE49-F238E27FC236}">
                  <a16:creationId xmlns:a16="http://schemas.microsoft.com/office/drawing/2014/main" id="{F47ED1F4-B7F6-9DB8-9F7A-153141AA99CB}"/>
                </a:ext>
              </a:extLst>
            </p:cNvPr>
            <p:cNvSpPr txBox="1"/>
            <p:nvPr/>
          </p:nvSpPr>
          <p:spPr>
            <a:xfrm>
              <a:off x="3860461" y="3713865"/>
              <a:ext cx="288975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sp>
          <p:nvSpPr>
            <p:cNvPr id="10" name="ZoneTexte 14">
              <a:extLst>
                <a:ext uri="{FF2B5EF4-FFF2-40B4-BE49-F238E27FC236}">
                  <a16:creationId xmlns:a16="http://schemas.microsoft.com/office/drawing/2014/main" id="{F84D6BAB-E4DD-0B76-8199-8D1C5A0EFE7D}"/>
                </a:ext>
              </a:extLst>
            </p:cNvPr>
            <p:cNvSpPr txBox="1"/>
            <p:nvPr/>
          </p:nvSpPr>
          <p:spPr>
            <a:xfrm>
              <a:off x="7692494" y="3723803"/>
              <a:ext cx="284984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50D2753C-9771-9EEA-D70F-9C4E1D05DC88}"/>
              </a:ext>
            </a:extLst>
          </p:cNvPr>
          <p:cNvSpPr txBox="1"/>
          <p:nvPr/>
        </p:nvSpPr>
        <p:spPr>
          <a:xfrm>
            <a:off x="4154048" y="63835"/>
            <a:ext cx="8037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Norm all </a:t>
            </a:r>
            <a:r>
              <a:rPr lang="de-DE" sz="2000" dirty="0" err="1"/>
              <a:t>to</a:t>
            </a:r>
            <a:r>
              <a:rPr lang="de-DE" sz="2000" dirty="0"/>
              <a:t> 1 and </a:t>
            </a:r>
            <a:r>
              <a:rPr lang="de-DE" sz="2000" dirty="0" err="1"/>
              <a:t>align</a:t>
            </a:r>
            <a:r>
              <a:rPr lang="de-DE" sz="2000" dirty="0"/>
              <a:t> x-</a:t>
            </a:r>
            <a:r>
              <a:rPr lang="de-DE" sz="2000" dirty="0" err="1"/>
              <a:t>axes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get</a:t>
            </a:r>
            <a:r>
              <a:rPr lang="de-DE" sz="2000" dirty="0"/>
              <a:t> a quantitative </a:t>
            </a:r>
            <a:r>
              <a:rPr lang="de-DE" sz="2000" dirty="0" err="1"/>
              <a:t>comparison</a:t>
            </a:r>
            <a:r>
              <a:rPr lang="de-DE" sz="2000" dirty="0"/>
              <a:t>!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Gafchromic</a:t>
            </a:r>
            <a:r>
              <a:rPr lang="de-DE" sz="2000" dirty="0"/>
              <a:t> </a:t>
            </a:r>
            <a:r>
              <a:rPr lang="de-DE" sz="2000" dirty="0" err="1"/>
              <a:t>extracted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online </a:t>
            </a:r>
            <a:r>
              <a:rPr lang="de-DE" sz="2000" dirty="0" err="1"/>
              <a:t>tool</a:t>
            </a:r>
            <a:r>
              <a:rPr lang="de-DE" sz="2000" dirty="0"/>
              <a:t> – </a:t>
            </a:r>
            <a:r>
              <a:rPr lang="de-DE" sz="2000" dirty="0" err="1"/>
              <a:t>points</a:t>
            </a:r>
            <a:r>
              <a:rPr lang="de-DE" sz="2000" dirty="0"/>
              <a:t> </a:t>
            </a:r>
            <a:r>
              <a:rPr lang="de-DE" sz="2000" dirty="0" err="1"/>
              <a:t>aligned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hand</a:t>
            </a:r>
            <a:endParaRPr lang="de-DE" sz="2000" dirty="0"/>
          </a:p>
          <a:p>
            <a:r>
              <a:rPr lang="de-DE" sz="2000" dirty="0"/>
              <a:t>(</a:t>
            </a:r>
            <a:r>
              <a:rPr lang="de-DE" sz="2000" dirty="0" err="1"/>
              <a:t>without</a:t>
            </a:r>
            <a:r>
              <a:rPr lang="de-DE" sz="2000" dirty="0"/>
              <a:t> </a:t>
            </a:r>
            <a:r>
              <a:rPr lang="de-DE" sz="2000" dirty="0" err="1"/>
              <a:t>investing</a:t>
            </a:r>
            <a:r>
              <a:rPr lang="de-DE" sz="2000" dirty="0"/>
              <a:t> </a:t>
            </a:r>
            <a:r>
              <a:rPr lang="de-DE" sz="2000" dirty="0" err="1"/>
              <a:t>several</a:t>
            </a:r>
            <a:r>
              <a:rPr lang="de-DE" sz="2000" dirty="0"/>
              <a:t> </a:t>
            </a:r>
            <a:r>
              <a:rPr lang="de-DE" sz="2000" dirty="0" err="1"/>
              <a:t>hours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at least </a:t>
            </a:r>
            <a:r>
              <a:rPr lang="de-DE" sz="2000" dirty="0" err="1"/>
              <a:t>gives</a:t>
            </a:r>
            <a:r>
              <a:rPr lang="de-DE" sz="2000" dirty="0"/>
              <a:t> a nice </a:t>
            </a:r>
            <a:r>
              <a:rPr lang="de-DE" sz="2000" dirty="0" err="1"/>
              <a:t>idea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curve</a:t>
            </a:r>
            <a:r>
              <a:rPr lang="de-DE" sz="2000" dirty="0"/>
              <a:t>)</a:t>
            </a:r>
          </a:p>
        </p:txBody>
      </p:sp>
      <p:pic>
        <p:nvPicPr>
          <p:cNvPr id="16" name="Grafik 1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3ADC9D5-9726-239F-4EC4-FF05FFAD1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048" y="1695051"/>
            <a:ext cx="6646362" cy="519990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40E4320-B09C-0CBF-B656-1570E77DC594}"/>
              </a:ext>
            </a:extLst>
          </p:cNvPr>
          <p:cNvSpPr txBox="1"/>
          <p:nvPr/>
        </p:nvSpPr>
        <p:spPr>
          <a:xfrm>
            <a:off x="10684043" y="2072450"/>
            <a:ext cx="15079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Looks </a:t>
            </a:r>
            <a:r>
              <a:rPr lang="de-DE" dirty="0" err="1"/>
              <a:t>excellent</a:t>
            </a:r>
            <a:r>
              <a:rPr lang="de-DE" dirty="0"/>
              <a:t>,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6640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D5EA2-F231-9B3C-AE61-9E7D28533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133FDB-0D2C-0948-E133-3A3DDEA8E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6916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93D1D-0A81-EAC8-1EE0-42569D84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7DC461-04A3-FBA9-489B-9F30AC803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: </a:t>
            </a:r>
          </a:p>
          <a:p>
            <a:pPr marL="0" indent="0">
              <a:buNone/>
            </a:pPr>
            <a:r>
              <a:rPr lang="de-DE" dirty="0"/>
              <a:t>	11 x 11 </a:t>
            </a:r>
            <a:r>
              <a:rPr lang="de-DE" dirty="0" err="1"/>
              <a:t>diodes</a:t>
            </a:r>
            <a:r>
              <a:rPr lang="de-DE" dirty="0"/>
              <a:t>, 2 </a:t>
            </a:r>
            <a:r>
              <a:rPr lang="de-DE" dirty="0" err="1"/>
              <a:t>sizes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970AC1-BA61-28B9-9C6C-DC21466A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77" y="467718"/>
            <a:ext cx="5846761" cy="3288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0D7F01-003B-9655-C540-CE7F1D97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29643"/>
            <a:ext cx="5359400" cy="30146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AE5A330-5328-4E9C-9276-C3E96A86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2" y="3829644"/>
            <a:ext cx="5359399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4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9C326-AC41-2017-D062-AA31E3B4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Wedge </a:t>
            </a:r>
            <a:r>
              <a:rPr lang="de-DE" dirty="0" err="1"/>
              <a:t>trapezoid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 material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175FA0-037C-4DCD-1EEB-1EAB4FD4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45030" y="481013"/>
            <a:ext cx="4438967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F8262F-9720-6A38-DD33-498C3F4A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22" y="1443197"/>
            <a:ext cx="331157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7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81F11-BA08-86C7-04E7-1F827670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E7E3F-FAF7-AC13-02CA-7A0DB404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imaging</a:t>
            </a:r>
            <a:r>
              <a:rPr lang="de-DE" dirty="0"/>
              <a:t> -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“beam </a:t>
            </a:r>
            <a:r>
              <a:rPr lang="de-DE" dirty="0" err="1"/>
              <a:t>video</a:t>
            </a:r>
            <a:r>
              <a:rPr lang="de-DE" dirty="0"/>
              <a:t>“</a:t>
            </a:r>
          </a:p>
          <a:p>
            <a:r>
              <a:rPr lang="de-DE" dirty="0"/>
              <a:t>More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! (</a:t>
            </a:r>
            <a:r>
              <a:rPr lang="de-DE" dirty="0" err="1"/>
              <a:t>Several</a:t>
            </a:r>
            <a:r>
              <a:rPr lang="de-DE" dirty="0"/>
              <a:t> beam </a:t>
            </a:r>
            <a:r>
              <a:rPr lang="de-DE" dirty="0" err="1"/>
              <a:t>shapes</a:t>
            </a:r>
            <a:r>
              <a:rPr lang="de-DE" dirty="0"/>
              <a:t>, diffuser, </a:t>
            </a:r>
            <a:r>
              <a:rPr lang="de-DE" dirty="0" err="1"/>
              <a:t>maybe</a:t>
            </a:r>
            <a:r>
              <a:rPr lang="de-DE" dirty="0"/>
              <a:t>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? – Bragg, </a:t>
            </a:r>
            <a:r>
              <a:rPr lang="de-DE" dirty="0" err="1"/>
              <a:t>misc</a:t>
            </a:r>
            <a:r>
              <a:rPr lang="de-DE" dirty="0"/>
              <a:t>, logo?)</a:t>
            </a:r>
          </a:p>
          <a:p>
            <a:r>
              <a:rPr lang="de-DE" dirty="0"/>
              <a:t>New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+ </a:t>
            </a:r>
            <a:r>
              <a:rPr lang="de-DE" dirty="0" err="1"/>
              <a:t>varied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(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wedge</a:t>
            </a:r>
            <a:r>
              <a:rPr lang="de-DE" dirty="0"/>
              <a:t>)</a:t>
            </a:r>
          </a:p>
          <a:p>
            <a:r>
              <a:rPr lang="de-DE" dirty="0"/>
              <a:t>Tests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 </a:t>
            </a:r>
            <a:r>
              <a:rPr lang="de-DE" dirty="0" err="1"/>
              <a:t>Calibration</a:t>
            </a:r>
            <a:r>
              <a:rPr lang="de-DE" dirty="0"/>
              <a:t> (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beam), </a:t>
            </a:r>
            <a:r>
              <a:rPr lang="de-DE" dirty="0" err="1"/>
              <a:t>imaging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754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9B028-BDE7-B968-3D15-E237F33E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BE000-7B2D-47A3-5A27-7A64D815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. </a:t>
            </a:r>
            <a:r>
              <a:rPr lang="de-DE" dirty="0" err="1"/>
              <a:t>Currently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– but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still </a:t>
            </a:r>
            <a:r>
              <a:rPr lang="de-DE" dirty="0" err="1"/>
              <a:t>exist</a:t>
            </a:r>
            <a:r>
              <a:rPr lang="de-DE" dirty="0"/>
              <a:t>. </a:t>
            </a:r>
          </a:p>
          <a:p>
            <a:r>
              <a:rPr lang="de-DE" dirty="0"/>
              <a:t>My </a:t>
            </a:r>
            <a:r>
              <a:rPr lang="de-DE" dirty="0" err="1"/>
              <a:t>suggestion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{#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}_{Short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/ </a:t>
            </a:r>
            <a:r>
              <a:rPr lang="de-DE" dirty="0" err="1"/>
              <a:t>object</a:t>
            </a:r>
            <a:r>
              <a:rPr lang="de-DE" dirty="0"/>
              <a:t>}_{</a:t>
            </a:r>
            <a:r>
              <a:rPr lang="de-DE" dirty="0" err="1"/>
              <a:t>Diffuser_thickness</a:t>
            </a:r>
            <a:r>
              <a:rPr lang="de-DE" dirty="0"/>
              <a:t>}_um_{</a:t>
            </a:r>
            <a:r>
              <a:rPr lang="de-DE" dirty="0" err="1"/>
              <a:t>Current</a:t>
            </a:r>
            <a:r>
              <a:rPr lang="de-DE" dirty="0"/>
              <a:t> at beam </a:t>
            </a:r>
            <a:r>
              <a:rPr lang="de-DE" dirty="0" err="1"/>
              <a:t>level</a:t>
            </a:r>
            <a:r>
              <a:rPr lang="de-DE" dirty="0"/>
              <a:t>!}_</a:t>
            </a:r>
            <a:r>
              <a:rPr lang="de-DE" dirty="0" err="1"/>
              <a:t>nA</a:t>
            </a:r>
            <a:r>
              <a:rPr lang="de-DE" dirty="0"/>
              <a:t>_{Set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ams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in V}_x_{x </a:t>
            </a:r>
            <a:r>
              <a:rPr lang="de-DE" dirty="0" err="1"/>
              <a:t>pos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}_</a:t>
            </a:r>
            <a:r>
              <a:rPr lang="de-DE" dirty="0" err="1"/>
              <a:t>y</a:t>
            </a:r>
            <a:r>
              <a:rPr lang="de-DE" dirty="0"/>
              <a:t>_{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}.</a:t>
            </a:r>
            <a:r>
              <a:rPr lang="de-DE" dirty="0" err="1"/>
              <a:t>csv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e.g.: 1_RoundAperture_200_um_2,43_nA_1,8_x_20_y_70.csv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Thus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)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(easy </a:t>
            </a:r>
            <a:r>
              <a:rPr lang="de-DE" dirty="0" err="1"/>
              <a:t>to</a:t>
            </a:r>
            <a:r>
              <a:rPr lang="de-DE" dirty="0"/>
              <a:t> parse)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 err="1"/>
              <a:t>Adapting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easy </a:t>
            </a:r>
            <a:r>
              <a:rPr lang="de-DE" dirty="0" err="1"/>
              <a:t>with</a:t>
            </a:r>
            <a:r>
              <a:rPr lang="de-DE" dirty="0"/>
              <a:t> Stéphanes Python </a:t>
            </a:r>
            <a:r>
              <a:rPr lang="de-DE" dirty="0" err="1"/>
              <a:t>script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206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517F8-0936-4DAB-8101-C790155C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8"/>
            <a:ext cx="10515600" cy="1325563"/>
          </a:xfrm>
        </p:spPr>
        <p:txBody>
          <a:bodyPr/>
          <a:lstStyle/>
          <a:p>
            <a:r>
              <a:rPr lang="de-DE" dirty="0"/>
              <a:t>Arrays‘ </a:t>
            </a:r>
            <a:r>
              <a:rPr lang="de-DE" dirty="0" err="1"/>
              <a:t>dimensions</a:t>
            </a:r>
            <a:endParaRPr lang="de-DE" dirty="0"/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D3260193-E2E1-C9D7-FC3F-4B65D71379CB}"/>
              </a:ext>
            </a:extLst>
          </p:cNvPr>
          <p:cNvGrpSpPr>
            <a:grpSpLocks noChangeAspect="1"/>
          </p:cNvGrpSpPr>
          <p:nvPr/>
        </p:nvGrpSpPr>
        <p:grpSpPr>
          <a:xfrm>
            <a:off x="3864249" y="3668859"/>
            <a:ext cx="2694097" cy="3051187"/>
            <a:chOff x="3308354" y="3129712"/>
            <a:chExt cx="3128789" cy="3543495"/>
          </a:xfrm>
        </p:grpSpPr>
        <p:pic>
          <p:nvPicPr>
            <p:cNvPr id="4" name="Espace réservé du contenu 4">
              <a:extLst>
                <a:ext uri="{FF2B5EF4-FFF2-40B4-BE49-F238E27FC236}">
                  <a16:creationId xmlns:a16="http://schemas.microsoft.com/office/drawing/2014/main" id="{8FE94EF6-5A99-4398-75D7-53DC31488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1" t="17889" r="57084" b="73239"/>
            <a:stretch/>
          </p:blipFill>
          <p:spPr>
            <a:xfrm>
              <a:off x="3308354" y="3526748"/>
              <a:ext cx="2856014" cy="31464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5" name="Connecteur droit avec flèche 22">
              <a:extLst>
                <a:ext uri="{FF2B5EF4-FFF2-40B4-BE49-F238E27FC236}">
                  <a16:creationId xmlns:a16="http://schemas.microsoft.com/office/drawing/2014/main" id="{084820FC-BB3E-6C3E-042B-F15E80391104}"/>
                </a:ext>
              </a:extLst>
            </p:cNvPr>
            <p:cNvCxnSpPr/>
            <p:nvPr/>
          </p:nvCxnSpPr>
          <p:spPr>
            <a:xfrm>
              <a:off x="3702826" y="4047184"/>
              <a:ext cx="219343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avec flèche 23">
              <a:extLst>
                <a:ext uri="{FF2B5EF4-FFF2-40B4-BE49-F238E27FC236}">
                  <a16:creationId xmlns:a16="http://schemas.microsoft.com/office/drawing/2014/main" id="{F336BE71-053E-C941-EB62-BC0E6EE6DFA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26" y="4047184"/>
              <a:ext cx="0" cy="123977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ZoneTexte 27">
              <a:extLst>
                <a:ext uri="{FF2B5EF4-FFF2-40B4-BE49-F238E27FC236}">
                  <a16:creationId xmlns:a16="http://schemas.microsoft.com/office/drawing/2014/main" id="{4C082A3C-38AD-064F-35A4-48005CC608C6}"/>
                </a:ext>
              </a:extLst>
            </p:cNvPr>
            <p:cNvSpPr txBox="1"/>
            <p:nvPr/>
          </p:nvSpPr>
          <p:spPr>
            <a:xfrm>
              <a:off x="4347912" y="3705556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sp>
          <p:nvSpPr>
            <p:cNvPr id="8" name="ZoneTexte 28">
              <a:extLst>
                <a:ext uri="{FF2B5EF4-FFF2-40B4-BE49-F238E27FC236}">
                  <a16:creationId xmlns:a16="http://schemas.microsoft.com/office/drawing/2014/main" id="{60667036-C6BE-DB37-A9F0-A49B435FBD04}"/>
                </a:ext>
              </a:extLst>
            </p:cNvPr>
            <p:cNvSpPr txBox="1"/>
            <p:nvPr/>
          </p:nvSpPr>
          <p:spPr>
            <a:xfrm>
              <a:off x="3633267" y="4471924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250µm</a:t>
              </a:r>
            </a:p>
          </p:txBody>
        </p:sp>
        <p:cxnSp>
          <p:nvCxnSpPr>
            <p:cNvPr id="9" name="Connecteur droit avec flèche 30">
              <a:extLst>
                <a:ext uri="{FF2B5EF4-FFF2-40B4-BE49-F238E27FC236}">
                  <a16:creationId xmlns:a16="http://schemas.microsoft.com/office/drawing/2014/main" id="{C34D3576-CC58-EF9B-BA16-A14842CF06C0}"/>
                </a:ext>
              </a:extLst>
            </p:cNvPr>
            <p:cNvCxnSpPr>
              <a:cxnSpLocks/>
            </p:cNvCxnSpPr>
            <p:nvPr/>
          </p:nvCxnSpPr>
          <p:spPr>
            <a:xfrm>
              <a:off x="3764534" y="5138948"/>
              <a:ext cx="0" cy="92216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ZoneTexte 31">
              <a:extLst>
                <a:ext uri="{FF2B5EF4-FFF2-40B4-BE49-F238E27FC236}">
                  <a16:creationId xmlns:a16="http://schemas.microsoft.com/office/drawing/2014/main" id="{8C50F229-A5A8-677E-C5E2-4967148AC0EB}"/>
                </a:ext>
              </a:extLst>
            </p:cNvPr>
            <p:cNvSpPr txBox="1"/>
            <p:nvPr/>
          </p:nvSpPr>
          <p:spPr>
            <a:xfrm>
              <a:off x="3702826" y="54257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11" name="Connecteur droit avec flèche 32">
              <a:extLst>
                <a:ext uri="{FF2B5EF4-FFF2-40B4-BE49-F238E27FC236}">
                  <a16:creationId xmlns:a16="http://schemas.microsoft.com/office/drawing/2014/main" id="{C4E710A6-E50E-66C9-DB32-07504693834F}"/>
                </a:ext>
              </a:extLst>
            </p:cNvPr>
            <p:cNvCxnSpPr/>
            <p:nvPr/>
          </p:nvCxnSpPr>
          <p:spPr>
            <a:xfrm>
              <a:off x="5650368" y="4260363"/>
              <a:ext cx="0" cy="83961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33">
              <a:extLst>
                <a:ext uri="{FF2B5EF4-FFF2-40B4-BE49-F238E27FC236}">
                  <a16:creationId xmlns:a16="http://schemas.microsoft.com/office/drawing/2014/main" id="{D6357C82-8A18-26CA-9C6F-C1A3A0A7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93559" y="5020629"/>
              <a:ext cx="1811971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36">
              <a:extLst>
                <a:ext uri="{FF2B5EF4-FFF2-40B4-BE49-F238E27FC236}">
                  <a16:creationId xmlns:a16="http://schemas.microsoft.com/office/drawing/2014/main" id="{59E424A6-E6E5-8342-4CF6-3A1B9E4DF44E}"/>
                </a:ext>
              </a:extLst>
            </p:cNvPr>
            <p:cNvSpPr txBox="1"/>
            <p:nvPr/>
          </p:nvSpPr>
          <p:spPr>
            <a:xfrm>
              <a:off x="4346625" y="495428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14" name="ZoneTexte 37">
              <a:extLst>
                <a:ext uri="{FF2B5EF4-FFF2-40B4-BE49-F238E27FC236}">
                  <a16:creationId xmlns:a16="http://schemas.microsoft.com/office/drawing/2014/main" id="{E8D5E66E-1208-A732-C0CF-22A213A43D5A}"/>
                </a:ext>
              </a:extLst>
            </p:cNvPr>
            <p:cNvSpPr txBox="1"/>
            <p:nvPr/>
          </p:nvSpPr>
          <p:spPr>
            <a:xfrm>
              <a:off x="5590436" y="44504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170µm</a:t>
              </a:r>
            </a:p>
          </p:txBody>
        </p:sp>
        <p:sp>
          <p:nvSpPr>
            <p:cNvPr id="15" name="ZoneTexte 39">
              <a:extLst>
                <a:ext uri="{FF2B5EF4-FFF2-40B4-BE49-F238E27FC236}">
                  <a16:creationId xmlns:a16="http://schemas.microsoft.com/office/drawing/2014/main" id="{21E020DE-0F7D-C776-672E-80BCC1E94067}"/>
                </a:ext>
              </a:extLst>
            </p:cNvPr>
            <p:cNvSpPr txBox="1"/>
            <p:nvPr/>
          </p:nvSpPr>
          <p:spPr>
            <a:xfrm>
              <a:off x="3979583" y="3129712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E5257C56-7AF0-8619-1433-DE65C9AE6BA5}"/>
              </a:ext>
            </a:extLst>
          </p:cNvPr>
          <p:cNvGrpSpPr>
            <a:grpSpLocks noChangeAspect="1"/>
          </p:cNvGrpSpPr>
          <p:nvPr/>
        </p:nvGrpSpPr>
        <p:grpSpPr>
          <a:xfrm>
            <a:off x="707498" y="1281801"/>
            <a:ext cx="2321861" cy="3052800"/>
            <a:chOff x="186199" y="1485327"/>
            <a:chExt cx="2675687" cy="3518013"/>
          </a:xfrm>
        </p:grpSpPr>
        <p:pic>
          <p:nvPicPr>
            <p:cNvPr id="16" name="Espace réservé du contenu 4">
              <a:extLst>
                <a:ext uri="{FF2B5EF4-FFF2-40B4-BE49-F238E27FC236}">
                  <a16:creationId xmlns:a16="http://schemas.microsoft.com/office/drawing/2014/main" id="{6671B331-E7CF-8A97-0B46-FAAE140C8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t="12179" r="65447" b="75358"/>
            <a:stretch/>
          </p:blipFill>
          <p:spPr>
            <a:xfrm>
              <a:off x="186199" y="1854659"/>
              <a:ext cx="2552205" cy="31486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7" name="ZoneTexte 15">
              <a:extLst>
                <a:ext uri="{FF2B5EF4-FFF2-40B4-BE49-F238E27FC236}">
                  <a16:creationId xmlns:a16="http://schemas.microsoft.com/office/drawing/2014/main" id="{81DBD934-3228-5F58-A1A1-B2E0439351DE}"/>
                </a:ext>
              </a:extLst>
            </p:cNvPr>
            <p:cNvSpPr txBox="1"/>
            <p:nvPr/>
          </p:nvSpPr>
          <p:spPr>
            <a:xfrm>
              <a:off x="716955" y="1485327"/>
              <a:ext cx="2144931" cy="4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  <p:cxnSp>
          <p:nvCxnSpPr>
            <p:cNvPr id="18" name="Connecteur droit avec flèche 16">
              <a:extLst>
                <a:ext uri="{FF2B5EF4-FFF2-40B4-BE49-F238E27FC236}">
                  <a16:creationId xmlns:a16="http://schemas.microsoft.com/office/drawing/2014/main" id="{A1F76832-A784-3FB2-1B5F-C5204264A0F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150111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7">
              <a:extLst>
                <a:ext uri="{FF2B5EF4-FFF2-40B4-BE49-F238E27FC236}">
                  <a16:creationId xmlns:a16="http://schemas.microsoft.com/office/drawing/2014/main" id="{A2CC976E-B0A1-A544-1196-B4F869A498BB}"/>
                </a:ext>
              </a:extLst>
            </p:cNvPr>
            <p:cNvSpPr txBox="1"/>
            <p:nvPr/>
          </p:nvSpPr>
          <p:spPr>
            <a:xfrm>
              <a:off x="1050381" y="1907716"/>
              <a:ext cx="118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0" name="Connecteur droit avec flèche 18">
              <a:extLst>
                <a:ext uri="{FF2B5EF4-FFF2-40B4-BE49-F238E27FC236}">
                  <a16:creationId xmlns:a16="http://schemas.microsoft.com/office/drawing/2014/main" id="{DE280B2A-5FFF-2FA8-2071-54F7A6504C49}"/>
                </a:ext>
              </a:extLst>
            </p:cNvPr>
            <p:cNvCxnSpPr>
              <a:cxnSpLocks/>
            </p:cNvCxnSpPr>
            <p:nvPr/>
          </p:nvCxnSpPr>
          <p:spPr>
            <a:xfrm>
              <a:off x="444457" y="3729579"/>
              <a:ext cx="0" cy="61212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19">
              <a:extLst>
                <a:ext uri="{FF2B5EF4-FFF2-40B4-BE49-F238E27FC236}">
                  <a16:creationId xmlns:a16="http://schemas.microsoft.com/office/drawing/2014/main" id="{66DD5A96-348F-28F1-2589-C6CFB52FCA4F}"/>
                </a:ext>
              </a:extLst>
            </p:cNvPr>
            <p:cNvSpPr txBox="1"/>
            <p:nvPr/>
          </p:nvSpPr>
          <p:spPr>
            <a:xfrm>
              <a:off x="382749" y="3847182"/>
              <a:ext cx="113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22" name="Connecteur droit avec flèche 23">
              <a:extLst>
                <a:ext uri="{FF2B5EF4-FFF2-40B4-BE49-F238E27FC236}">
                  <a16:creationId xmlns:a16="http://schemas.microsoft.com/office/drawing/2014/main" id="{8633B5F8-57B2-6845-E83E-DAB7FB515AA8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0" cy="147836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6">
              <a:extLst>
                <a:ext uri="{FF2B5EF4-FFF2-40B4-BE49-F238E27FC236}">
                  <a16:creationId xmlns:a16="http://schemas.microsoft.com/office/drawing/2014/main" id="{82C0C3D5-63DB-E0B1-C3C0-E22747DE72EE}"/>
                </a:ext>
              </a:extLst>
            </p:cNvPr>
            <p:cNvSpPr txBox="1"/>
            <p:nvPr/>
          </p:nvSpPr>
          <p:spPr>
            <a:xfrm rot="16200000">
              <a:off x="-43410" y="2758086"/>
              <a:ext cx="1167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4" name="Connecteur droit avec flèche 27">
              <a:extLst>
                <a:ext uri="{FF2B5EF4-FFF2-40B4-BE49-F238E27FC236}">
                  <a16:creationId xmlns:a16="http://schemas.microsoft.com/office/drawing/2014/main" id="{9B2B44B0-CC36-8E28-1923-5FA5E734418B}"/>
                </a:ext>
              </a:extLst>
            </p:cNvPr>
            <p:cNvCxnSpPr>
              <a:cxnSpLocks/>
            </p:cNvCxnSpPr>
            <p:nvPr/>
          </p:nvCxnSpPr>
          <p:spPr>
            <a:xfrm>
              <a:off x="806102" y="2423838"/>
              <a:ext cx="124837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9">
              <a:extLst>
                <a:ext uri="{FF2B5EF4-FFF2-40B4-BE49-F238E27FC236}">
                  <a16:creationId xmlns:a16="http://schemas.microsoft.com/office/drawing/2014/main" id="{3BDB3440-44B5-5382-2849-7F3567C357D8}"/>
                </a:ext>
              </a:extLst>
            </p:cNvPr>
            <p:cNvCxnSpPr>
              <a:cxnSpLocks/>
            </p:cNvCxnSpPr>
            <p:nvPr/>
          </p:nvCxnSpPr>
          <p:spPr>
            <a:xfrm>
              <a:off x="846305" y="2423838"/>
              <a:ext cx="0" cy="121100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ZoneTexte 32">
              <a:extLst>
                <a:ext uri="{FF2B5EF4-FFF2-40B4-BE49-F238E27FC236}">
                  <a16:creationId xmlns:a16="http://schemas.microsoft.com/office/drawing/2014/main" id="{FBE9982B-3497-B0E3-7B53-C7D25225039A}"/>
                </a:ext>
              </a:extLst>
            </p:cNvPr>
            <p:cNvSpPr txBox="1"/>
            <p:nvPr/>
          </p:nvSpPr>
          <p:spPr>
            <a:xfrm>
              <a:off x="1026326" y="2356833"/>
              <a:ext cx="1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27" name="ZoneTexte 33">
              <a:extLst>
                <a:ext uri="{FF2B5EF4-FFF2-40B4-BE49-F238E27FC236}">
                  <a16:creationId xmlns:a16="http://schemas.microsoft.com/office/drawing/2014/main" id="{F3D4F3F9-9412-0988-DAA5-2A31A6FF12DB}"/>
                </a:ext>
              </a:extLst>
            </p:cNvPr>
            <p:cNvSpPr txBox="1"/>
            <p:nvPr/>
          </p:nvSpPr>
          <p:spPr>
            <a:xfrm>
              <a:off x="787338" y="2782956"/>
              <a:ext cx="101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cxnSp>
          <p:nvCxnSpPr>
            <p:cNvPr id="28" name="Connecteur droit avec flèche 34">
              <a:extLst>
                <a:ext uri="{FF2B5EF4-FFF2-40B4-BE49-F238E27FC236}">
                  <a16:creationId xmlns:a16="http://schemas.microsoft.com/office/drawing/2014/main" id="{43BB9B9F-B6D0-1C6D-323C-E425BB636225}"/>
                </a:ext>
              </a:extLst>
            </p:cNvPr>
            <p:cNvCxnSpPr>
              <a:cxnSpLocks/>
            </p:cNvCxnSpPr>
            <p:nvPr/>
          </p:nvCxnSpPr>
          <p:spPr>
            <a:xfrm>
              <a:off x="1757954" y="3613666"/>
              <a:ext cx="0" cy="9473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40">
              <a:extLst>
                <a:ext uri="{FF2B5EF4-FFF2-40B4-BE49-F238E27FC236}">
                  <a16:creationId xmlns:a16="http://schemas.microsoft.com/office/drawing/2014/main" id="{235ACC9E-88D4-7515-8AAA-449BDAA506B3}"/>
                </a:ext>
              </a:extLst>
            </p:cNvPr>
            <p:cNvCxnSpPr>
              <a:cxnSpLocks/>
            </p:cNvCxnSpPr>
            <p:nvPr/>
          </p:nvCxnSpPr>
          <p:spPr>
            <a:xfrm>
              <a:off x="1983833" y="3708403"/>
              <a:ext cx="0" cy="211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42">
              <a:extLst>
                <a:ext uri="{FF2B5EF4-FFF2-40B4-BE49-F238E27FC236}">
                  <a16:creationId xmlns:a16="http://schemas.microsoft.com/office/drawing/2014/main" id="{543B3DF7-EDEB-DDB2-7C69-A7F16DA9BAE3}"/>
                </a:ext>
              </a:extLst>
            </p:cNvPr>
            <p:cNvSpPr txBox="1"/>
            <p:nvPr/>
          </p:nvSpPr>
          <p:spPr>
            <a:xfrm>
              <a:off x="1703088" y="35399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30µm</a:t>
              </a:r>
            </a:p>
          </p:txBody>
        </p:sp>
        <p:sp>
          <p:nvSpPr>
            <p:cNvPr id="31" name="ZoneTexte 43">
              <a:extLst>
                <a:ext uri="{FF2B5EF4-FFF2-40B4-BE49-F238E27FC236}">
                  <a16:creationId xmlns:a16="http://schemas.microsoft.com/office/drawing/2014/main" id="{90F3A39F-BC9D-5257-6A1C-DAC6E9F3B759}"/>
                </a:ext>
              </a:extLst>
            </p:cNvPr>
            <p:cNvSpPr txBox="1"/>
            <p:nvPr/>
          </p:nvSpPr>
          <p:spPr>
            <a:xfrm>
              <a:off x="1915646" y="36136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2" name="ZoneTexte 48">
              <a:extLst>
                <a:ext uri="{FF2B5EF4-FFF2-40B4-BE49-F238E27FC236}">
                  <a16:creationId xmlns:a16="http://schemas.microsoft.com/office/drawing/2014/main" id="{2909A730-AFDB-3125-CA83-B0C965B8F2B2}"/>
                </a:ext>
              </a:extLst>
            </p:cNvPr>
            <p:cNvSpPr txBox="1"/>
            <p:nvPr/>
          </p:nvSpPr>
          <p:spPr>
            <a:xfrm>
              <a:off x="2357734" y="216932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3" name="ZoneTexte 53">
              <a:extLst>
                <a:ext uri="{FF2B5EF4-FFF2-40B4-BE49-F238E27FC236}">
                  <a16:creationId xmlns:a16="http://schemas.microsoft.com/office/drawing/2014/main" id="{2DE0AE0D-B829-9F12-284C-353F51AA4CFF}"/>
                </a:ext>
              </a:extLst>
            </p:cNvPr>
            <p:cNvSpPr txBox="1"/>
            <p:nvPr/>
          </p:nvSpPr>
          <p:spPr>
            <a:xfrm>
              <a:off x="2161052" y="2756441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20µm</a:t>
              </a:r>
            </a:p>
          </p:txBody>
        </p:sp>
        <p:cxnSp>
          <p:nvCxnSpPr>
            <p:cNvPr id="34" name="Connecteur droit 55">
              <a:extLst>
                <a:ext uri="{FF2B5EF4-FFF2-40B4-BE49-F238E27FC236}">
                  <a16:creationId xmlns:a16="http://schemas.microsoft.com/office/drawing/2014/main" id="{2D5893CF-2B61-81AE-D55A-857D680CCBA2}"/>
                </a:ext>
              </a:extLst>
            </p:cNvPr>
            <p:cNvCxnSpPr>
              <a:stCxn id="32" idx="1"/>
              <a:endCxn id="32" idx="1"/>
            </p:cNvCxnSpPr>
            <p:nvPr/>
          </p:nvCxnSpPr>
          <p:spPr>
            <a:xfrm>
              <a:off x="2357734" y="2338603"/>
              <a:ext cx="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avec flèche 57">
              <a:extLst>
                <a:ext uri="{FF2B5EF4-FFF2-40B4-BE49-F238E27FC236}">
                  <a16:creationId xmlns:a16="http://schemas.microsoft.com/office/drawing/2014/main" id="{B9DC82C1-CDEF-1813-4385-4125B5AD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357734" y="2256746"/>
              <a:ext cx="0" cy="4286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avec flèche 61">
              <a:extLst>
                <a:ext uri="{FF2B5EF4-FFF2-40B4-BE49-F238E27FC236}">
                  <a16:creationId xmlns:a16="http://schemas.microsoft.com/office/drawing/2014/main" id="{777F2ABA-ED39-819A-BD1E-265A1C3DC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8513" y="2864163"/>
              <a:ext cx="72000" cy="0"/>
            </a:xfrm>
            <a:prstGeom prst="straightConnector1">
              <a:avLst/>
            </a:prstGeom>
            <a:ln w="12700">
              <a:headEnd type="none" w="med" len="med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Espace réservé du contenu 4">
            <a:extLst>
              <a:ext uri="{FF2B5EF4-FFF2-40B4-BE49-F238E27FC236}">
                <a16:creationId xmlns:a16="http://schemas.microsoft.com/office/drawing/2014/main" id="{5D4470F3-3032-4D92-986F-22FCED670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126" r="9989" b="56125"/>
          <a:stretch/>
        </p:blipFill>
        <p:spPr>
          <a:xfrm>
            <a:off x="3142352" y="1418154"/>
            <a:ext cx="5180363" cy="2169786"/>
          </a:xfrm>
          <a:prstGeom prst="rect">
            <a:avLst/>
          </a:prstGeom>
        </p:spPr>
      </p:pic>
      <p:pic>
        <p:nvPicPr>
          <p:cNvPr id="62" name="Espace réservé du contenu 4">
            <a:extLst>
              <a:ext uri="{FF2B5EF4-FFF2-40B4-BE49-F238E27FC236}">
                <a16:creationId xmlns:a16="http://schemas.microsoft.com/office/drawing/2014/main" id="{E668C74C-571F-E5F8-8783-EA05F16C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14692" r="6784" b="54845"/>
          <a:stretch/>
        </p:blipFill>
        <p:spPr>
          <a:xfrm>
            <a:off x="6825438" y="4179630"/>
            <a:ext cx="5180363" cy="1949480"/>
          </a:xfrm>
          <a:prstGeom prst="rect">
            <a:avLst/>
          </a:prstGeom>
        </p:spPr>
      </p:pic>
      <p:sp>
        <p:nvSpPr>
          <p:cNvPr id="63" name="ZoneTexte 7">
            <a:extLst>
              <a:ext uri="{FF2B5EF4-FFF2-40B4-BE49-F238E27FC236}">
                <a16:creationId xmlns:a16="http://schemas.microsoft.com/office/drawing/2014/main" id="{C8238CFA-4D82-8DDB-6795-9088A4CF92F2}"/>
              </a:ext>
            </a:extLst>
          </p:cNvPr>
          <p:cNvSpPr txBox="1"/>
          <p:nvPr/>
        </p:nvSpPr>
        <p:spPr>
          <a:xfrm>
            <a:off x="6375937" y="4142804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DIODES LINE (x140)</a:t>
            </a:r>
          </a:p>
        </p:txBody>
      </p:sp>
      <p:sp>
        <p:nvSpPr>
          <p:cNvPr id="64" name="ZoneTexte 41">
            <a:extLst>
              <a:ext uri="{FF2B5EF4-FFF2-40B4-BE49-F238E27FC236}">
                <a16:creationId xmlns:a16="http://schemas.microsoft.com/office/drawing/2014/main" id="{D10F710D-3828-F2E9-AD6F-806CF5943EA4}"/>
              </a:ext>
            </a:extLst>
          </p:cNvPr>
          <p:cNvSpPr txBox="1"/>
          <p:nvPr/>
        </p:nvSpPr>
        <p:spPr>
          <a:xfrm>
            <a:off x="8327752" y="4142804"/>
            <a:ext cx="3680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Maximum total length 500µmx140=7cm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F8AE191-285F-443D-7E78-C1340209DE79}"/>
              </a:ext>
            </a:extLst>
          </p:cNvPr>
          <p:cNvSpPr txBox="1"/>
          <p:nvPr/>
        </p:nvSpPr>
        <p:spPr>
          <a:xfrm>
            <a:off x="7164705" y="5645887"/>
            <a:ext cx="468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out –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: </a:t>
            </a:r>
            <a:r>
              <a:rPr lang="de-DE" b="1" dirty="0"/>
              <a:t>Array3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DAA506-77C2-ECA3-AFCF-4495123DFE43}"/>
              </a:ext>
            </a:extLst>
          </p:cNvPr>
          <p:cNvSpPr txBox="1"/>
          <p:nvPr/>
        </p:nvSpPr>
        <p:spPr>
          <a:xfrm>
            <a:off x="3537482" y="2958239"/>
            <a:ext cx="468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out –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: </a:t>
            </a:r>
            <a:r>
              <a:rPr lang="de-DE" b="1" dirty="0"/>
              <a:t>Array1</a:t>
            </a:r>
          </a:p>
        </p:txBody>
      </p:sp>
      <p:sp>
        <p:nvSpPr>
          <p:cNvPr id="69" name="ZoneTexte 13">
            <a:extLst>
              <a:ext uri="{FF2B5EF4-FFF2-40B4-BE49-F238E27FC236}">
                <a16:creationId xmlns:a16="http://schemas.microsoft.com/office/drawing/2014/main" id="{7C2A893E-8CF7-D3B7-D3F1-7446A3E3FA65}"/>
              </a:ext>
            </a:extLst>
          </p:cNvPr>
          <p:cNvSpPr txBox="1"/>
          <p:nvPr/>
        </p:nvSpPr>
        <p:spPr>
          <a:xfrm>
            <a:off x="3029359" y="1279727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DIODES LINE (x140)</a:t>
            </a:r>
          </a:p>
        </p:txBody>
      </p:sp>
      <p:sp>
        <p:nvSpPr>
          <p:cNvPr id="70" name="ZoneTexte 35">
            <a:extLst>
              <a:ext uri="{FF2B5EF4-FFF2-40B4-BE49-F238E27FC236}">
                <a16:creationId xmlns:a16="http://schemas.microsoft.com/office/drawing/2014/main" id="{3C8062DB-65C8-0FF3-78E7-994D107A75E4}"/>
              </a:ext>
            </a:extLst>
          </p:cNvPr>
          <p:cNvSpPr txBox="1"/>
          <p:nvPr/>
        </p:nvSpPr>
        <p:spPr>
          <a:xfrm>
            <a:off x="4981174" y="1279727"/>
            <a:ext cx="3680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Maximum total length 500µmx140=7cm</a:t>
            </a:r>
          </a:p>
        </p:txBody>
      </p:sp>
      <p:pic>
        <p:nvPicPr>
          <p:cNvPr id="71" name="Image 5">
            <a:extLst>
              <a:ext uri="{FF2B5EF4-FFF2-40B4-BE49-F238E27FC236}">
                <a16:creationId xmlns:a16="http://schemas.microsoft.com/office/drawing/2014/main" id="{F40BBB4B-D3CB-B898-01E2-4D185AFF7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7" t="4499" r="1394" b="91828"/>
          <a:stretch/>
        </p:blipFill>
        <p:spPr>
          <a:xfrm>
            <a:off x="825318" y="5297065"/>
            <a:ext cx="1503399" cy="1230471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26E6993E-DD91-A42D-F66D-6E7FB3319170}"/>
              </a:ext>
            </a:extLst>
          </p:cNvPr>
          <p:cNvSpPr txBox="1"/>
          <p:nvPr/>
        </p:nvSpPr>
        <p:spPr>
          <a:xfrm>
            <a:off x="8418073" y="1863839"/>
            <a:ext cx="3781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Array1!</a:t>
            </a:r>
          </a:p>
        </p:txBody>
      </p:sp>
    </p:spTree>
    <p:extLst>
      <p:ext uri="{BB962C8B-B14F-4D97-AF65-F5344CB8AC3E}">
        <p14:creationId xmlns:p14="http://schemas.microsoft.com/office/powerpoint/2010/main" val="223364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4276F-160A-55E9-6169-63D29823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IV-</a:t>
            </a:r>
            <a:r>
              <a:rPr lang="de-DE" dirty="0" err="1"/>
              <a:t>curves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5186ED1-D5A1-9CD7-5A02-FC95F5A3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94" t="18544" r="20102" b="16003"/>
          <a:stretch/>
        </p:blipFill>
        <p:spPr>
          <a:xfrm>
            <a:off x="1950027" y="1537322"/>
            <a:ext cx="8291945" cy="49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5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135D6-7258-EFA7-3334-D97CA3F3A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Scan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A62E5D-0EDE-DB33-D345-1883EA9E8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From</a:t>
            </a:r>
            <a:r>
              <a:rPr lang="de-DE" dirty="0"/>
              <a:t> 0 - 2 V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.</a:t>
            </a:r>
          </a:p>
          <a:p>
            <a:pPr algn="l"/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pPr algn="l"/>
            <a:r>
              <a:rPr lang="de-DE" dirty="0"/>
              <a:t>Signal = Mean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pPr algn="l"/>
            <a:r>
              <a:rPr lang="de-DE" dirty="0"/>
              <a:t>Noise = Std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65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</Template>
  <TotalTime>0</TotalTime>
  <Words>1806</Words>
  <Application>Microsoft Macintosh PowerPoint</Application>
  <PresentationFormat>Breitbild</PresentationFormat>
  <Paragraphs>265</Paragraphs>
  <Slides>67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3" baseType="lpstr">
      <vt:lpstr>Aptos</vt:lpstr>
      <vt:lpstr>Aptos Display</vt:lpstr>
      <vt:lpstr>Arial</vt:lpstr>
      <vt:lpstr>Cambria Math</vt:lpstr>
      <vt:lpstr>Wingdings</vt:lpstr>
      <vt:lpstr>Office</vt:lpstr>
      <vt:lpstr>Latest Cyrcé results and ideas for the next measurements</vt:lpstr>
      <vt:lpstr>How we measured</vt:lpstr>
      <vt:lpstr>Details about the beam</vt:lpstr>
      <vt:lpstr>The 200 um diffuser used for these measurements!</vt:lpstr>
      <vt:lpstr>Samples measured</vt:lpstr>
      <vt:lpstr>PowerPoint-Präsentation</vt:lpstr>
      <vt:lpstr>Arrays‘ dimensions</vt:lpstr>
      <vt:lpstr>IV-curves</vt:lpstr>
      <vt:lpstr>Voltage Scan</vt:lpstr>
      <vt:lpstr>Comparison in one graph</vt:lpstr>
      <vt:lpstr>Ratios and netto signal</vt:lpstr>
      <vt:lpstr>The signal ratio between the 2 array?</vt:lpstr>
      <vt:lpstr>Images – Array 1</vt:lpstr>
      <vt:lpstr>Image raw vs background subtracted</vt:lpstr>
      <vt:lpstr>Fanout (old) vs direct bond (new)</vt:lpstr>
      <vt:lpstr>The difference in concept</vt:lpstr>
      <vt:lpstr>Round aperture</vt:lpstr>
      <vt:lpstr>Logo</vt:lpstr>
      <vt:lpstr>Misc shape</vt:lpstr>
      <vt:lpstr>Results y-translated measurements</vt:lpstr>
      <vt:lpstr>What was measured?</vt:lpstr>
      <vt:lpstr>Scan begin of beam time (decreased current?)</vt:lpstr>
      <vt:lpstr>Scan with more stable current?</vt:lpstr>
      <vt:lpstr>Comparison</vt:lpstr>
      <vt:lpstr>I calculate a factor for both of these and shift the diodes‘ curves correspondingly</vt:lpstr>
      <vt:lpstr>Factors and comparison</vt:lpstr>
      <vt:lpstr>Scan Array 3; also stable current – different voltage setpoint</vt:lpstr>
      <vt:lpstr>Shift back with factor</vt:lpstr>
      <vt:lpstr>Comparison all 3 measurements</vt:lpstr>
      <vt:lpstr>Now: Compare with older measurement!</vt:lpstr>
      <vt:lpstr>PowerPoint-Präsentation</vt:lpstr>
      <vt:lpstr>Comparing the factors</vt:lpstr>
      <vt:lpstr>Is the new normalisation necessary?</vt:lpstr>
      <vt:lpstr>Round aperture</vt:lpstr>
      <vt:lpstr>Logo</vt:lpstr>
      <vt:lpstr>Misc</vt:lpstr>
      <vt:lpstr>Beam Scan</vt:lpstr>
      <vt:lpstr>Array 3 Logo</vt:lpstr>
      <vt:lpstr>Array 3 Beam Scan</vt:lpstr>
      <vt:lpstr>Maps</vt:lpstr>
      <vt:lpstr>The round aperture</vt:lpstr>
      <vt:lpstr>PowerPoint-Präsentation</vt:lpstr>
      <vt:lpstr>The Logo</vt:lpstr>
      <vt:lpstr>PowerPoint-Präsentation</vt:lpstr>
      <vt:lpstr>The misc shape</vt:lpstr>
      <vt:lpstr>PowerPoint-Präsentation</vt:lpstr>
      <vt:lpstr>The beam shape without diffuser</vt:lpstr>
      <vt:lpstr>Beam imaging without diffuser</vt:lpstr>
      <vt:lpstr>PowerPoint-Präsentation</vt:lpstr>
      <vt:lpstr>The Bragg peak (only 1 map, but y translated data)</vt:lpstr>
      <vt:lpstr>PowerPoint-Präsentation</vt:lpstr>
      <vt:lpstr>Comparison to previous measurements</vt:lpstr>
      <vt:lpstr>Trapezoid positioning</vt:lpstr>
      <vt:lpstr>Smaller diodes = higher resolution?</vt:lpstr>
      <vt:lpstr>Logo Array 3</vt:lpstr>
      <vt:lpstr>PowerPoint-Präsentation</vt:lpstr>
      <vt:lpstr>Beam Shape Array 3</vt:lpstr>
      <vt:lpstr>PowerPoint-Präsentation</vt:lpstr>
      <vt:lpstr>Comparison with gafchromic film</vt:lpstr>
      <vt:lpstr>Comparison with diffuser Gafchromic</vt:lpstr>
      <vt:lpstr>PowerPoint-Präsentation</vt:lpstr>
      <vt:lpstr>PowerPoint-Präsentation</vt:lpstr>
      <vt:lpstr>Ideas for next measurements</vt:lpstr>
      <vt:lpstr>What we have available</vt:lpstr>
      <vt:lpstr>Wedge trapezoid of peak material</vt:lpstr>
      <vt:lpstr>Next measurements</vt:lpstr>
      <vt:lpstr>Standard for file naming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31</cp:revision>
  <dcterms:created xsi:type="dcterms:W3CDTF">2024-09-25T14:12:19Z</dcterms:created>
  <dcterms:modified xsi:type="dcterms:W3CDTF">2024-10-10T09:38:05Z</dcterms:modified>
</cp:coreProperties>
</file>